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62" r:id="rId2"/>
    <p:sldMasterId id="2147483664" r:id="rId3"/>
    <p:sldMasterId id="2147484260" r:id="rId4"/>
  </p:sldMasterIdLst>
  <p:notesMasterIdLst>
    <p:notesMasterId r:id="rId35"/>
  </p:notesMasterIdLst>
  <p:sldIdLst>
    <p:sldId id="292" r:id="rId5"/>
    <p:sldId id="293" r:id="rId6"/>
    <p:sldId id="294" r:id="rId7"/>
    <p:sldId id="289" r:id="rId8"/>
    <p:sldId id="260" r:id="rId9"/>
    <p:sldId id="261" r:id="rId10"/>
    <p:sldId id="295" r:id="rId11"/>
    <p:sldId id="296" r:id="rId12"/>
    <p:sldId id="264" r:id="rId13"/>
    <p:sldId id="265" r:id="rId14"/>
    <p:sldId id="266" r:id="rId15"/>
    <p:sldId id="291" r:id="rId16"/>
    <p:sldId id="298" r:id="rId17"/>
    <p:sldId id="269" r:id="rId18"/>
    <p:sldId id="270" r:id="rId19"/>
    <p:sldId id="271" r:id="rId20"/>
    <p:sldId id="290" r:id="rId21"/>
    <p:sldId id="301" r:id="rId22"/>
    <p:sldId id="274" r:id="rId23"/>
    <p:sldId id="275" r:id="rId24"/>
    <p:sldId id="276" r:id="rId25"/>
    <p:sldId id="277" r:id="rId26"/>
    <p:sldId id="279" r:id="rId27"/>
    <p:sldId id="280" r:id="rId28"/>
    <p:sldId id="285" r:id="rId29"/>
    <p:sldId id="300" r:id="rId30"/>
    <p:sldId id="282" r:id="rId31"/>
    <p:sldId id="287" r:id="rId32"/>
    <p:sldId id="286" r:id="rId33"/>
    <p:sldId id="297" r:id="rId3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1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5F554-921E-2C4A-9F47-E1AA2D5C6049}" v="8" dt="2024-09-20T13:49:45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6044"/>
  </p:normalViewPr>
  <p:slideViewPr>
    <p:cSldViewPr snapToGrid="0" snapToObjects="1">
      <p:cViewPr varScale="1">
        <p:scale>
          <a:sx n="108" d="100"/>
          <a:sy n="108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35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87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1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3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03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27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35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40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42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78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B80D-3357-655C-A8D9-2CACC27DC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6D664-895D-230F-CABF-9C19C8580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75CBD-D4EC-38F1-2B01-ECE9F2F34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8770C-5CF7-EDF2-0F7F-78332A9C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040C0-F8F7-4D2A-F242-C733A1F4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33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6E9A-EA32-279E-EA59-C05AF582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B5988-ABE7-2F5D-3CF5-B73B4E1E8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7733B-FF89-8154-F88F-E0F16DA68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8B52F-81EB-B327-B4D2-98C52D20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9F222-6163-9A2D-985C-7892C39B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8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66129-3EE3-D5FB-0721-B06E53F55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072AB-113E-C9A9-995C-2C2235142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B7D98-D41B-9C73-2507-C91CA060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1CE18-060A-7963-FACD-7B7B5CE5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8B82D-6151-60A2-ABF9-39DB2062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07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68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014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B80D-3357-655C-A8D9-2CACC27DC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6D664-895D-230F-CABF-9C19C8580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75CBD-D4EC-38F1-2B01-ECE9F2F34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8770C-5CF7-EDF2-0F7F-78332A9C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040C0-F8F7-4D2A-F242-C733A1F4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49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BA76-CC3F-0EB7-0100-613FC876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A855-2A34-01E3-E9E4-5400DCB8C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 baseline="0"/>
            </a:lvl1pPr>
            <a:lvl2pPr>
              <a:defRPr sz="2000" baseline="0">
                <a:latin typeface="Arial" panose="020B0604020202020204" pitchFamily="34" charset="0"/>
              </a:defRPr>
            </a:lvl2pPr>
            <a:lvl3pPr>
              <a:defRPr sz="2000" baseline="0">
                <a:latin typeface="Arial" panose="020B0604020202020204" pitchFamily="34" charset="0"/>
              </a:defRPr>
            </a:lvl3pPr>
            <a:lvl4pPr>
              <a:defRPr sz="2000" baseline="0">
                <a:latin typeface="Arial" panose="020B0604020202020204" pitchFamily="34" charset="0"/>
              </a:defRPr>
            </a:lvl4pPr>
            <a:lvl5pPr>
              <a:defRPr sz="2000"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974AF-3883-5B66-BA5F-798A3D3E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886-55B6-75DB-907F-65147C52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58748-110B-980B-D028-370B0BC0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7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D7B1-151D-A1CD-0A8F-C1217AA4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8831-0CCE-3CA5-DE22-43C807F5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70DF-71CA-8C1C-8AC2-258B37EA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ABD2-8A2D-DC90-2F8C-5A6ED261E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5604-F330-39F3-B664-0EDC2D1E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88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DE39-A5A1-7E6A-4A4E-5C5859DD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FA278-472B-01C0-D689-D6086B1E1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48FA9-A3CC-419F-9356-D0D0DE3A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9E90E-FC04-B1BD-720C-7CDB56BB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EA3FF-5E65-367A-186B-E2CA890B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457-BF7B-368B-31FC-26F87BEA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31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86D3-36A9-1F1B-0480-BE9F6DC9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1D75A-FAD9-2069-0A11-F5F4A8637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158D6-3079-688A-A197-D6223A48B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A8E81-A01E-1BC3-1084-50E629DB8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55E27-BD5C-F28B-DDCD-C1480E98B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DB9714-652C-342B-5350-88C67BA5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B5A3A1-26AC-CA5F-B60A-4288170B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3FC1F-1AFC-CFE4-5FDF-4AC77FBE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7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4E907-EBC0-F50F-7C0D-E5CA6930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B26EC-58C8-C21C-8A20-2F6D48AF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8D4EC-7D30-8274-1733-2B82E17C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8C8E9-4E17-07F6-528B-1155E6AD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8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BA76-CC3F-0EB7-0100-613FC876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A855-2A34-01E3-E9E4-5400DCB8C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 baseline="0"/>
            </a:lvl1pPr>
            <a:lvl2pPr>
              <a:defRPr sz="2000" baseline="0">
                <a:latin typeface="Arial" panose="020B0604020202020204" pitchFamily="34" charset="0"/>
              </a:defRPr>
            </a:lvl2pPr>
            <a:lvl3pPr>
              <a:defRPr sz="2000" baseline="0">
                <a:latin typeface="Arial" panose="020B0604020202020204" pitchFamily="34" charset="0"/>
              </a:defRPr>
            </a:lvl3pPr>
            <a:lvl4pPr>
              <a:defRPr sz="2000" baseline="0">
                <a:latin typeface="Arial" panose="020B0604020202020204" pitchFamily="34" charset="0"/>
              </a:defRPr>
            </a:lvl4pPr>
            <a:lvl5pPr>
              <a:defRPr sz="2000"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974AF-3883-5B66-BA5F-798A3D3E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886-55B6-75DB-907F-65147C52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58748-110B-980B-D028-370B0BC0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13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109BD-0713-C859-6F91-4CEA55C5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EDFC7-1C71-B1CD-EA4E-8A95ADAA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4215-9B19-D6FC-0E3C-4603DB90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67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706B-8885-02D8-2622-201BB302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34560-76BE-1AA7-503A-F32D29DCB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4A31A-1563-6625-D976-390BBA316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BE249-8775-AA2F-30CE-2A6644BF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24C20-9C46-8A19-5C92-A9A8588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7F0FC-B243-3A7A-1902-4394C20F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29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F175-2966-5B0B-51DE-FD35D2E6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314FF6-C850-16FB-3A74-B36CF780D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1AC6B-0A0A-3738-1954-917DBC351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5A61B-0F0F-8E83-C70A-B5BD4150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BB62A-6543-302A-FC1B-B7FBC9CE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AC1DB-13BD-132A-280C-213EF8BA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5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6E9A-EA32-279E-EA59-C05AF582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B5988-ABE7-2F5D-3CF5-B73B4E1E8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7733B-FF89-8154-F88F-E0F16DA68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8B52F-81EB-B327-B4D2-98C52D20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9F222-6163-9A2D-985C-7892C39B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20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66129-3EE3-D5FB-0721-B06E53F55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072AB-113E-C9A9-995C-2C2235142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B7D98-D41B-9C73-2507-C91CA060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1CE18-060A-7963-FACD-7B7B5CE5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8B82D-6151-60A2-ABF9-39DB2062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65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7783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31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7147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876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4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4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2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D7B1-151D-A1CD-0A8F-C1217AA4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8831-0CCE-3CA5-DE22-43C807F5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970DF-71CA-8C1C-8AC2-258B37EA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ABD2-8A2D-DC90-2F8C-5A6ED261E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5604-F330-39F3-B664-0EDC2D1E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428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4549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79880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882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8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818877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009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35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316481" y="4525409"/>
            <a:ext cx="8735579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28044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39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48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DE39-A5A1-7E6A-4A4E-5C5859DD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FA278-472B-01C0-D689-D6086B1E1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48FA9-A3CC-419F-9356-D0D0DE3A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9E90E-FC04-B1BD-720C-7CDB56BB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EA3FF-5E65-367A-186B-E2CA890B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457-BF7B-368B-31FC-26F87BEA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76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631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994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17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86D3-36A9-1F1B-0480-BE9F6DC9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1D75A-FAD9-2069-0A11-F5F4A8637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158D6-3079-688A-A197-D6223A48B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A8E81-A01E-1BC3-1084-50E629DB8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55E27-BD5C-F28B-DDCD-C1480E98B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DB9714-652C-342B-5350-88C67BA5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B5A3A1-26AC-CA5F-B60A-4288170B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3FC1F-1AFC-CFE4-5FDF-4AC77FBE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99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4E907-EBC0-F50F-7C0D-E5CA6930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B26EC-58C8-C21C-8A20-2F6D48AF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8D4EC-7D30-8274-1733-2B82E17C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8C8E9-4E17-07F6-528B-1155E6AD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4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109BD-0713-C859-6F91-4CEA55C5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EDFC7-1C71-B1CD-EA4E-8A95ADAA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4215-9B19-D6FC-0E3C-4603DB90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9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706B-8885-02D8-2622-201BB302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34560-76BE-1AA7-503A-F32D29DCB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4A31A-1563-6625-D976-390BBA316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BE249-8775-AA2F-30CE-2A6644BF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24C20-9C46-8A19-5C92-A9A8588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7F0FC-B243-3A7A-1902-4394C20F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3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F175-2966-5B0B-51DE-FD35D2E6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314FF6-C850-16FB-3A74-B36CF780D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1AC6B-0A0A-3738-1954-917DBC351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5A61B-0F0F-8E83-C70A-B5BD4150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BB62A-6543-302A-FC1B-B7FBC9CE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AC1DB-13BD-132A-280C-213EF8BA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3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120B6-6E1B-5489-56E4-EF9FCA76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E8371-61A9-8DA6-9008-17D0EF3B2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1FA54-DA73-E005-98A3-1D9A784BA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08C88-5B1F-BF76-E88A-AAB3700F0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60FFB-A1D7-316A-3FA2-4D10F1317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6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120B6-6E1B-5489-56E4-EF9FCA76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E8371-61A9-8DA6-9008-17D0EF3B2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1FA54-DA73-E005-98A3-1D9A784BA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08C88-5B1F-BF76-E88A-AAB3700F0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60FFB-A1D7-316A-3FA2-4D10F1317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0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4F8CEB-537B-2046-88D1-DD2CB0E83E96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F8C3A-D28C-5E47-9E16-AD765D9C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88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  <p:sldLayoutId id="2147484272" r:id="rId12"/>
    <p:sldLayoutId id="2147484273" r:id="rId13"/>
    <p:sldLayoutId id="2147484274" r:id="rId14"/>
    <p:sldLayoutId id="2147484275" r:id="rId15"/>
    <p:sldLayoutId id="2147484276" r:id="rId16"/>
    <p:sldLayoutId id="2147484277" r:id="rId17"/>
    <p:sldLayoutId id="2147484278" r:id="rId18"/>
  </p:sldLayoutIdLst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600FD683-0076-A88D-13E5-90BAC66E8E2C}"/>
              </a:ext>
            </a:extLst>
          </p:cNvPr>
          <p:cNvSpPr/>
          <p:nvPr/>
        </p:nvSpPr>
        <p:spPr>
          <a:xfrm>
            <a:off x="1336413" y="3449131"/>
            <a:ext cx="6480588" cy="7221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90042">
              <a:lnSpc>
                <a:spcPts val="2834"/>
              </a:lnSpc>
              <a:spcAft>
                <a:spcPts val="720"/>
              </a:spcAft>
            </a:pPr>
            <a:r>
              <a:rPr lang="en-US" sz="3110" b="1" kern="1200" dirty="0">
                <a:latin typeface="+mn-lt"/>
                <a:ea typeface="adonis-web" pitchFamily="34" charset="-122"/>
                <a:cs typeface="+mn-cs"/>
              </a:rPr>
              <a:t>Maturing SDLC at a Fortune 500 Company based on OWASP SAMM: Successes and Pitfalls</a:t>
            </a:r>
            <a:endParaRPr lang="en-US" sz="36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6903B800-901B-A7D5-BFD5-392A4326F7BE}"/>
              </a:ext>
            </a:extLst>
          </p:cNvPr>
          <p:cNvSpPr/>
          <p:nvPr/>
        </p:nvSpPr>
        <p:spPr>
          <a:xfrm>
            <a:off x="1336412" y="5745621"/>
            <a:ext cx="6480588" cy="288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90042">
              <a:lnSpc>
                <a:spcPts val="2267"/>
              </a:lnSpc>
              <a:spcAft>
                <a:spcPts val="720"/>
              </a:spcAft>
            </a:pPr>
            <a:r>
              <a:rPr lang="en-US" sz="2765" kern="1200" dirty="0">
                <a:latin typeface="+mn-lt"/>
                <a:ea typeface="adonis-web" pitchFamily="34" charset="-122"/>
                <a:cs typeface="+mn-cs"/>
              </a:rPr>
              <a:t>Sunny Sharma - </a:t>
            </a:r>
            <a:r>
              <a:rPr lang="en-US" sz="2765" kern="1200">
                <a:latin typeface="+mn-lt"/>
                <a:ea typeface="adonis-web" pitchFamily="34" charset="-122"/>
                <a:cs typeface="+mn-cs"/>
              </a:rPr>
              <a:t>Zebra Technologies</a:t>
            </a:r>
            <a:endParaRPr lang="en-US" sz="32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997F870-C176-EBFF-AC7D-ED7BEDFE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893" y="-2970"/>
            <a:ext cx="6480588" cy="82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WASP Global AppSec San Francisco 2024 Tickets, Mon, Sep 23, 2024 at 9:00  AM | Eventbrite">
            <a:extLst>
              <a:ext uri="{FF2B5EF4-FFF2-40B4-BE49-F238E27FC236}">
                <a16:creationId xmlns:a16="http://schemas.microsoft.com/office/drawing/2014/main" id="{16E5D211-0BFF-56A5-C6FD-578E726A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70"/>
            <a:ext cx="5605153" cy="28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81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1345371" y="1778480"/>
            <a:ext cx="8065547" cy="577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4274"/>
              </a:lnSpc>
              <a:spcAft>
                <a:spcPts val="600"/>
              </a:spcAft>
            </a:pPr>
            <a:r>
              <a:rPr lang="en-US" sz="4800" b="1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Initial Challenges and Solutions</a:t>
            </a:r>
            <a:endParaRPr lang="en-US" sz="4800" b="1" dirty="0"/>
          </a:p>
        </p:txBody>
      </p:sp>
      <p:sp>
        <p:nvSpPr>
          <p:cNvPr id="6" name="Shape 2"/>
          <p:cNvSpPr/>
          <p:nvPr/>
        </p:nvSpPr>
        <p:spPr>
          <a:xfrm>
            <a:off x="1345371" y="3323954"/>
            <a:ext cx="433284" cy="433284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490246" y="3409290"/>
            <a:ext cx="143431" cy="262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86384">
              <a:lnSpc>
                <a:spcPts val="2052"/>
              </a:lnSpc>
              <a:spcAft>
                <a:spcPts val="600"/>
              </a:spcAft>
            </a:pPr>
            <a:r>
              <a:rPr lang="en-US" sz="205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1</a:t>
            </a:r>
            <a:endParaRPr lang="en-US" sz="2386"/>
          </a:p>
        </p:txBody>
      </p:sp>
      <p:sp>
        <p:nvSpPr>
          <p:cNvPr id="8" name="Text 4"/>
          <p:cNvSpPr/>
          <p:nvPr/>
        </p:nvSpPr>
        <p:spPr>
          <a:xfrm>
            <a:off x="1971203" y="3323954"/>
            <a:ext cx="2188297" cy="273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2137"/>
              </a:lnSpc>
              <a:spcAft>
                <a:spcPts val="600"/>
              </a:spcAft>
            </a:pPr>
            <a:r>
              <a:rPr lang="en-US" sz="215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Skepticism</a:t>
            </a:r>
            <a:endParaRPr lang="en-US" sz="2500" b="1" dirty="0"/>
          </a:p>
        </p:txBody>
      </p:sp>
      <p:sp>
        <p:nvSpPr>
          <p:cNvPr id="9" name="Text 5"/>
          <p:cNvSpPr/>
          <p:nvPr/>
        </p:nvSpPr>
        <p:spPr>
          <a:xfrm>
            <a:off x="1971203" y="3712970"/>
            <a:ext cx="3310667" cy="577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86384">
              <a:lnSpc>
                <a:spcPts val="2257"/>
              </a:lnSpc>
              <a:spcAft>
                <a:spcPts val="600"/>
              </a:spcAft>
            </a:pPr>
            <a:r>
              <a:rPr lang="en-US" sz="1892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Some BU leads questioned SAMM's uniqueness.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74418" y="3323954"/>
            <a:ext cx="433284" cy="433284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619294" y="3409290"/>
            <a:ext cx="143431" cy="262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86384">
              <a:lnSpc>
                <a:spcPts val="2052"/>
              </a:lnSpc>
              <a:spcAft>
                <a:spcPts val="600"/>
              </a:spcAft>
            </a:pPr>
            <a:r>
              <a:rPr lang="en-US" sz="205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2</a:t>
            </a:r>
            <a:endParaRPr lang="en-US" sz="2386"/>
          </a:p>
        </p:txBody>
      </p:sp>
      <p:sp>
        <p:nvSpPr>
          <p:cNvPr id="12" name="Text 8"/>
          <p:cNvSpPr/>
          <p:nvPr/>
        </p:nvSpPr>
        <p:spPr>
          <a:xfrm>
            <a:off x="6100251" y="3323954"/>
            <a:ext cx="2324608" cy="273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2137"/>
              </a:lnSpc>
              <a:spcAft>
                <a:spcPts val="600"/>
              </a:spcAft>
            </a:pPr>
            <a:r>
              <a:rPr lang="en-US" sz="215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Interpretation Difficulties</a:t>
            </a:r>
            <a:endParaRPr lang="en-US" sz="2500" b="1" dirty="0"/>
          </a:p>
        </p:txBody>
      </p:sp>
      <p:sp>
        <p:nvSpPr>
          <p:cNvPr id="13" name="Text 9"/>
          <p:cNvSpPr/>
          <p:nvPr/>
        </p:nvSpPr>
        <p:spPr>
          <a:xfrm>
            <a:off x="6100251" y="3712970"/>
            <a:ext cx="3310667" cy="866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86384">
              <a:lnSpc>
                <a:spcPts val="2257"/>
              </a:lnSpc>
              <a:spcAft>
                <a:spcPts val="600"/>
              </a:spcAft>
            </a:pPr>
            <a:r>
              <a:rPr lang="en-US" sz="189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Understanding SAMM activities and criteria was challenging, especially for embedded and delivered software teams.</a:t>
            </a:r>
            <a:endParaRPr lang="en-US" sz="2200"/>
          </a:p>
        </p:txBody>
      </p:sp>
      <p:sp>
        <p:nvSpPr>
          <p:cNvPr id="14" name="Shape 10"/>
          <p:cNvSpPr/>
          <p:nvPr/>
        </p:nvSpPr>
        <p:spPr>
          <a:xfrm>
            <a:off x="1345371" y="4988574"/>
            <a:ext cx="433284" cy="433284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1490246" y="5073910"/>
            <a:ext cx="143431" cy="262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86384">
              <a:lnSpc>
                <a:spcPts val="2052"/>
              </a:lnSpc>
              <a:spcAft>
                <a:spcPts val="600"/>
              </a:spcAft>
            </a:pPr>
            <a:r>
              <a:rPr lang="en-US" sz="205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3</a:t>
            </a:r>
            <a:endParaRPr lang="en-US" sz="2386"/>
          </a:p>
        </p:txBody>
      </p:sp>
      <p:sp>
        <p:nvSpPr>
          <p:cNvPr id="16" name="Text 12"/>
          <p:cNvSpPr/>
          <p:nvPr/>
        </p:nvSpPr>
        <p:spPr>
          <a:xfrm>
            <a:off x="1971203" y="4988574"/>
            <a:ext cx="2553168" cy="273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2137"/>
              </a:lnSpc>
              <a:spcAft>
                <a:spcPts val="600"/>
              </a:spcAft>
            </a:pPr>
            <a:r>
              <a:rPr lang="en-US" sz="215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Cross-Functional Alignment</a:t>
            </a:r>
            <a:endParaRPr lang="en-US" sz="2500" b="1" dirty="0"/>
          </a:p>
        </p:txBody>
      </p:sp>
      <p:sp>
        <p:nvSpPr>
          <p:cNvPr id="17" name="Text 13"/>
          <p:cNvSpPr/>
          <p:nvPr/>
        </p:nvSpPr>
        <p:spPr>
          <a:xfrm>
            <a:off x="1971203" y="5377591"/>
            <a:ext cx="7439715" cy="577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86384">
              <a:lnSpc>
                <a:spcPts val="2257"/>
              </a:lnSpc>
              <a:spcAft>
                <a:spcPts val="600"/>
              </a:spcAft>
            </a:pPr>
            <a:r>
              <a:rPr lang="en-US" sz="1892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Addressing governance and operations, which transcended BU boundaries, required a coordinated approach.</a:t>
            </a:r>
            <a:endParaRPr lang="en-US" sz="2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495A19-E063-4BCB-E8D4-85197484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225" y="-513"/>
            <a:ext cx="470217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48640" y="1516929"/>
            <a:ext cx="9889000" cy="8902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7008"/>
              </a:lnSpc>
              <a:spcAft>
                <a:spcPts val="600"/>
              </a:spcAft>
            </a:pPr>
            <a:r>
              <a:rPr lang="en-US" sz="4800" b="1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Benefits of Open Communication</a:t>
            </a:r>
            <a:endParaRPr lang="en-US" sz="480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8640" y="3303270"/>
            <a:ext cx="783403" cy="7834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8640" y="4400032"/>
            <a:ext cx="3561329" cy="4451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525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Common Language</a:t>
            </a:r>
            <a:endParaRPr lang="en-US" sz="2500" b="1" dirty="0"/>
          </a:p>
        </p:txBody>
      </p:sp>
      <p:sp>
        <p:nvSpPr>
          <p:cNvPr id="7" name="Text 3"/>
          <p:cNvSpPr/>
          <p:nvPr/>
        </p:nvSpPr>
        <p:spPr>
          <a:xfrm>
            <a:off x="548640" y="5033135"/>
            <a:ext cx="4197623" cy="14101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700"/>
              </a:lnSpc>
              <a:spcAft>
                <a:spcPts val="600"/>
              </a:spcAft>
            </a:pPr>
            <a:r>
              <a:rPr lang="en-US" sz="282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Discussions fostered a shared understanding of SAMM's objectives.</a:t>
            </a:r>
            <a:endParaRPr lang="en-US" sz="20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16304" y="3303270"/>
            <a:ext cx="783403" cy="78340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16304" y="4400032"/>
            <a:ext cx="3561329" cy="4451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525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Buy-In</a:t>
            </a:r>
            <a:endParaRPr lang="en-US" sz="2500" b="1" dirty="0"/>
          </a:p>
        </p:txBody>
      </p:sp>
      <p:sp>
        <p:nvSpPr>
          <p:cNvPr id="10" name="Text 5"/>
          <p:cNvSpPr/>
          <p:nvPr/>
        </p:nvSpPr>
        <p:spPr>
          <a:xfrm>
            <a:off x="5216304" y="5033135"/>
            <a:ext cx="4197623" cy="9400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700"/>
              </a:lnSpc>
              <a:spcAft>
                <a:spcPts val="600"/>
              </a:spcAft>
            </a:pPr>
            <a:r>
              <a:rPr lang="en-US" sz="282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Open dialogue secured buy-in from different teams.</a:t>
            </a:r>
            <a:endParaRPr lang="en-US" sz="200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83969" y="3303270"/>
            <a:ext cx="783403" cy="78340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83969" y="4400032"/>
            <a:ext cx="3561329" cy="4451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525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Increased Awareness</a:t>
            </a:r>
            <a:endParaRPr lang="en-US" sz="2500" b="1" dirty="0"/>
          </a:p>
        </p:txBody>
      </p:sp>
      <p:sp>
        <p:nvSpPr>
          <p:cNvPr id="13" name="Text 7"/>
          <p:cNvSpPr/>
          <p:nvPr/>
        </p:nvSpPr>
        <p:spPr>
          <a:xfrm>
            <a:off x="9883969" y="5033135"/>
            <a:ext cx="4197791" cy="14101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700"/>
              </a:lnSpc>
              <a:spcAft>
                <a:spcPts val="600"/>
              </a:spcAft>
            </a:pPr>
            <a:r>
              <a:rPr lang="en-US" sz="282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Discussions on strategy, metrics, risk, and training raised awareness.</a:t>
            </a:r>
            <a:endParaRPr lang="en-US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DD18C5EE-0B00-F001-181A-3A25C7F6B9DE}"/>
              </a:ext>
            </a:extLst>
          </p:cNvPr>
          <p:cNvSpPr/>
          <p:nvPr/>
        </p:nvSpPr>
        <p:spPr>
          <a:xfrm>
            <a:off x="3726493" y="6387248"/>
            <a:ext cx="7177414" cy="94674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defTabSz="978408">
              <a:lnSpc>
                <a:spcPct val="90000"/>
              </a:lnSpc>
              <a:spcBef>
                <a:spcPct val="0"/>
              </a:spcBef>
              <a:spcAft>
                <a:spcPts val="642"/>
              </a:spcAft>
            </a:pPr>
            <a:r>
              <a:rPr lang="en-US" sz="5570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The Gamification Effect</a:t>
            </a: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0688C69-2C23-034C-6BFF-4F5129842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9" y="548640"/>
            <a:ext cx="5848147" cy="3614381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F4B187B1-E953-402A-AEB2-4A28F8E1969F}"/>
              </a:ext>
            </a:extLst>
          </p:cNvPr>
          <p:cNvSpPr/>
          <p:nvPr/>
        </p:nvSpPr>
        <p:spPr>
          <a:xfrm>
            <a:off x="775365" y="4269096"/>
            <a:ext cx="2499051" cy="312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900135">
              <a:lnSpc>
                <a:spcPts val="2446"/>
              </a:lnSpc>
              <a:spcAft>
                <a:spcPts val="642"/>
              </a:spcAft>
            </a:pPr>
            <a:r>
              <a:rPr lang="en-US" sz="2461" b="1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Public Display</a:t>
            </a:r>
            <a:endParaRPr lang="en-US" sz="2500" b="1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47088B5-C3F8-180E-46A9-E7D5C0456A18}"/>
              </a:ext>
            </a:extLst>
          </p:cNvPr>
          <p:cNvSpPr/>
          <p:nvPr/>
        </p:nvSpPr>
        <p:spPr>
          <a:xfrm>
            <a:off x="775365" y="4713356"/>
            <a:ext cx="4583304" cy="6596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900135">
              <a:lnSpc>
                <a:spcPts val="2583"/>
              </a:lnSpc>
              <a:spcAft>
                <a:spcPts val="642"/>
              </a:spcAft>
            </a:pPr>
            <a:r>
              <a:rPr lang="en-US" sz="1969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Publishing SAMM scores on a corporate dashboard increased awareness.</a:t>
            </a:r>
            <a:endParaRPr lang="en-US" sz="2000"/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AB02C9B3-2504-E5F7-4319-E8987A15D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40" y="548639"/>
            <a:ext cx="5848147" cy="3614381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79550EBE-F0DD-91A0-7351-04921A7CEA4A}"/>
              </a:ext>
            </a:extLst>
          </p:cNvPr>
          <p:cNvSpPr/>
          <p:nvPr/>
        </p:nvSpPr>
        <p:spPr>
          <a:xfrm>
            <a:off x="6667560" y="4269095"/>
            <a:ext cx="2499051" cy="312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900135">
              <a:lnSpc>
                <a:spcPts val="2446"/>
              </a:lnSpc>
              <a:spcAft>
                <a:spcPts val="642"/>
              </a:spcAft>
            </a:pPr>
            <a:r>
              <a:rPr lang="en-US" sz="2461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Friendly Competition</a:t>
            </a:r>
            <a:endParaRPr lang="en-US" sz="2500" b="1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3C001F3-600D-81EB-E613-356D49D42A43}"/>
              </a:ext>
            </a:extLst>
          </p:cNvPr>
          <p:cNvSpPr/>
          <p:nvPr/>
        </p:nvSpPr>
        <p:spPr>
          <a:xfrm>
            <a:off x="6667560" y="4713355"/>
            <a:ext cx="4583304" cy="6596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900135">
              <a:lnSpc>
                <a:spcPts val="2583"/>
              </a:lnSpc>
              <a:spcAft>
                <a:spcPts val="642"/>
              </a:spcAft>
            </a:pPr>
            <a:r>
              <a:rPr lang="en-US" sz="1969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Dashboards sparked unofficial competition among BUs to achieve higher scores.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1783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B92096A1-6AC3-46FB-979A-18F4AE8B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2"/>
            <a:ext cx="4844414" cy="502597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F728CD29-58B3-4F21-B30F-28798953D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6"/>
            <a:ext cx="1826894" cy="2838544"/>
          </a:xfrm>
          <a:prstGeom prst="rect">
            <a:avLst/>
          </a:prstGeom>
        </p:spPr>
      </p:pic>
      <p:sp>
        <p:nvSpPr>
          <p:cNvPr id="135" name="Oval 134">
            <a:extLst>
              <a:ext uri="{FF2B5EF4-FFF2-40B4-BE49-F238E27FC236}">
                <a16:creationId xmlns:a16="http://schemas.microsoft.com/office/drawing/2014/main" id="{74E4178E-1E41-4E39-8171-5EEC297F4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5ED4CF93-A4AC-4FA3-BE1C-E27B351DF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4" y="0"/>
            <a:ext cx="1924064" cy="136968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4150C84B-F28C-46CF-A2DB-070F52404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0421F718-8F86-42C4-86D6-42E6DB597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0709BFD-D71C-6EFE-D818-9B429A8992A7}"/>
              </a:ext>
            </a:extLst>
          </p:cNvPr>
          <p:cNvSpPr/>
          <p:nvPr/>
        </p:nvSpPr>
        <p:spPr>
          <a:xfrm>
            <a:off x="8090533" y="1737360"/>
            <a:ext cx="5762624" cy="3995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Prioritizing Security Initiatives Across Business Units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BDE7FC0-4F86-5BF6-5D0A-7E978815EDE3}"/>
              </a:ext>
            </a:extLst>
          </p:cNvPr>
          <p:cNvSpPr/>
          <p:nvPr/>
        </p:nvSpPr>
        <p:spPr>
          <a:xfrm>
            <a:off x="8090533" y="5732854"/>
            <a:ext cx="5762624" cy="1765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Everyone wants to be NUMBER ONE! </a:t>
            </a:r>
            <a:br>
              <a:rPr lang="en-US" sz="20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20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But with this comes some concerns ……</a:t>
            </a: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83FEABAC-58C5-D1D7-4367-0CFA30EB74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872" r="-2" b="44525"/>
          <a:stretch/>
        </p:blipFill>
        <p:spPr>
          <a:xfrm>
            <a:off x="-1" y="-1"/>
            <a:ext cx="7304445" cy="4114801"/>
          </a:xfrm>
          <a:prstGeom prst="rect">
            <a:avLst/>
          </a:prstGeom>
        </p:spPr>
      </p:pic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5AF6E1BF-3719-E6CF-AF25-C8A0DC2326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76" b="-1"/>
          <a:stretch/>
        </p:blipFill>
        <p:spPr>
          <a:xfrm>
            <a:off x="8846" y="4114798"/>
            <a:ext cx="7304446" cy="41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17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48640" y="1540227"/>
            <a:ext cx="10277787" cy="888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0160">
              <a:lnSpc>
                <a:spcPts val="6958"/>
              </a:lnSpc>
              <a:spcAft>
                <a:spcPts val="600"/>
              </a:spcAft>
            </a:pPr>
            <a:r>
              <a:rPr lang="en-US" sz="5566" b="1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Addressing Gamification Concerns</a:t>
            </a:r>
            <a:endParaRPr lang="en-US" sz="3976" b="1" dirty="0"/>
          </a:p>
        </p:txBody>
      </p:sp>
      <p:sp>
        <p:nvSpPr>
          <p:cNvPr id="5" name="Text 2"/>
          <p:cNvSpPr/>
          <p:nvPr/>
        </p:nvSpPr>
        <p:spPr>
          <a:xfrm>
            <a:off x="548640" y="3855330"/>
            <a:ext cx="3556166" cy="444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0160">
              <a:lnSpc>
                <a:spcPts val="3479"/>
              </a:lnSpc>
              <a:spcAft>
                <a:spcPts val="600"/>
              </a:spcAft>
            </a:pPr>
            <a:r>
              <a:rPr lang="en-US" sz="3500" b="1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Potential Drawback</a:t>
            </a:r>
            <a:endParaRPr lang="en-US" sz="2500" b="1" dirty="0"/>
          </a:p>
        </p:txBody>
      </p:sp>
      <p:sp>
        <p:nvSpPr>
          <p:cNvPr id="6" name="Text 3"/>
          <p:cNvSpPr/>
          <p:nvPr/>
        </p:nvSpPr>
        <p:spPr>
          <a:xfrm>
            <a:off x="548640" y="4612778"/>
            <a:ext cx="3995007" cy="1408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0160">
              <a:lnSpc>
                <a:spcPts val="3674"/>
              </a:lnSpc>
              <a:spcAft>
                <a:spcPts val="600"/>
              </a:spcAft>
            </a:pPr>
            <a:r>
              <a:rPr lang="en-US" sz="280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Focusing solely on scores could divert resources from risk-based improvements.</a:t>
            </a:r>
            <a:endParaRPr lang="en-US" sz="2000"/>
          </a:p>
        </p:txBody>
      </p:sp>
      <p:sp>
        <p:nvSpPr>
          <p:cNvPr id="7" name="Text 4"/>
          <p:cNvSpPr/>
          <p:nvPr/>
        </p:nvSpPr>
        <p:spPr>
          <a:xfrm>
            <a:off x="5289699" y="3631360"/>
            <a:ext cx="4493479" cy="889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0160">
              <a:lnSpc>
                <a:spcPts val="3479"/>
              </a:lnSpc>
              <a:spcAft>
                <a:spcPts val="600"/>
              </a:spcAft>
            </a:pPr>
            <a:r>
              <a:rPr lang="en-US" sz="3500" b="1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Addressing Control Weights:  Shift in Focus</a:t>
            </a:r>
            <a:endParaRPr lang="en-US" sz="2500" b="1" dirty="0"/>
          </a:p>
        </p:txBody>
      </p:sp>
      <p:sp>
        <p:nvSpPr>
          <p:cNvPr id="8" name="Text 5"/>
          <p:cNvSpPr/>
          <p:nvPr/>
        </p:nvSpPr>
        <p:spPr>
          <a:xfrm>
            <a:off x="5317696" y="4637372"/>
            <a:ext cx="3995007" cy="1408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0160">
              <a:lnSpc>
                <a:spcPts val="3674"/>
              </a:lnSpc>
              <a:spcAft>
                <a:spcPts val="600"/>
              </a:spcAft>
            </a:pPr>
            <a:r>
              <a:rPr lang="en-US" sz="280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Zebra transitioned from absolute SAMM scores to a "percentage to target" metric.</a:t>
            </a:r>
            <a:endParaRPr lang="en-US" sz="2000"/>
          </a:p>
        </p:txBody>
      </p:sp>
      <p:sp>
        <p:nvSpPr>
          <p:cNvPr id="9" name="Text 6"/>
          <p:cNvSpPr/>
          <p:nvPr/>
        </p:nvSpPr>
        <p:spPr>
          <a:xfrm>
            <a:off x="10086753" y="3855330"/>
            <a:ext cx="3556166" cy="444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0160">
              <a:lnSpc>
                <a:spcPts val="3479"/>
              </a:lnSpc>
              <a:spcAft>
                <a:spcPts val="600"/>
              </a:spcAft>
            </a:pPr>
            <a:r>
              <a:rPr lang="en-US" sz="3500" b="1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External Validation</a:t>
            </a:r>
            <a:endParaRPr lang="en-US" sz="2500" b="1" dirty="0"/>
          </a:p>
        </p:txBody>
      </p:sp>
      <p:sp>
        <p:nvSpPr>
          <p:cNvPr id="10" name="Text 7"/>
          <p:cNvSpPr/>
          <p:nvPr/>
        </p:nvSpPr>
        <p:spPr>
          <a:xfrm>
            <a:off x="10086753" y="4612778"/>
            <a:ext cx="3995007" cy="1408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0160">
              <a:lnSpc>
                <a:spcPts val="3674"/>
              </a:lnSpc>
              <a:spcAft>
                <a:spcPts val="600"/>
              </a:spcAft>
            </a:pPr>
            <a:r>
              <a:rPr lang="en-US" sz="280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External SAMM practitioners were engaged to ensure score objectivity.</a:t>
            </a:r>
            <a:endParaRPr lang="en-US" sz="200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C93A2A1-5E9A-75AE-1BD8-AA4AE8E40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08" y="6130441"/>
            <a:ext cx="1870364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E41456B-4B2F-EEDA-D7F0-E0895AD9B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338" y="6130441"/>
            <a:ext cx="1870365" cy="187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7FD3BD1-9512-8ABE-271A-CA094CE3D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186" y="6130442"/>
            <a:ext cx="1870364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554761" y="548640"/>
            <a:ext cx="5439306" cy="758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097280">
              <a:lnSpc>
                <a:spcPts val="5964"/>
              </a:lnSpc>
              <a:spcAft>
                <a:spcPts val="600"/>
              </a:spcAft>
            </a:pPr>
            <a:r>
              <a:rPr lang="en-US" sz="4771" b="1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Overall Performance</a:t>
            </a:r>
            <a:endParaRPr lang="en-US" sz="3976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972" y="1607400"/>
            <a:ext cx="1794884" cy="767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83203" y="1824303"/>
            <a:ext cx="182279" cy="5006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1097280">
              <a:lnSpc>
                <a:spcPts val="3937"/>
              </a:lnSpc>
              <a:spcAft>
                <a:spcPts val="600"/>
              </a:spcAft>
            </a:pPr>
            <a:r>
              <a:rPr lang="en-US" sz="264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1</a:t>
            </a:r>
            <a:endParaRPr lang="en-US" sz="22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459" y="2441674"/>
            <a:ext cx="3589910" cy="7676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83203" y="2575164"/>
            <a:ext cx="182279" cy="5006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1097280">
              <a:lnSpc>
                <a:spcPts val="3937"/>
              </a:lnSpc>
              <a:spcAft>
                <a:spcPts val="600"/>
              </a:spcAft>
            </a:pPr>
            <a:r>
              <a:rPr lang="en-US" sz="264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2</a:t>
            </a:r>
            <a:endParaRPr lang="en-US" sz="220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46" y="3275948"/>
            <a:ext cx="5384794" cy="7676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83203" y="3409437"/>
            <a:ext cx="182279" cy="5006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1097280">
              <a:lnSpc>
                <a:spcPts val="3937"/>
              </a:lnSpc>
              <a:spcAft>
                <a:spcPts val="600"/>
              </a:spcAft>
            </a:pPr>
            <a:r>
              <a:rPr lang="en-US" sz="264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3</a:t>
            </a:r>
            <a:endParaRPr lang="en-US" sz="2200"/>
          </a:p>
        </p:txBody>
      </p:sp>
      <p:sp>
        <p:nvSpPr>
          <p:cNvPr id="11" name="Shape 5"/>
          <p:cNvSpPr/>
          <p:nvPr/>
        </p:nvSpPr>
        <p:spPr>
          <a:xfrm>
            <a:off x="1554761" y="4610844"/>
            <a:ext cx="533958" cy="533958"/>
          </a:xfrm>
          <a:prstGeom prst="roundRect">
            <a:avLst>
              <a:gd name="adj" fmla="val 2250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6"/>
          <p:cNvSpPr/>
          <p:nvPr/>
        </p:nvSpPr>
        <p:spPr>
          <a:xfrm>
            <a:off x="1738899" y="4726019"/>
            <a:ext cx="165681" cy="303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1097280">
              <a:lnSpc>
                <a:spcPts val="2386"/>
              </a:lnSpc>
              <a:spcAft>
                <a:spcPts val="600"/>
              </a:spcAft>
            </a:pPr>
            <a:r>
              <a:rPr lang="en-US" sz="2386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1</a:t>
            </a:r>
            <a:endParaRPr lang="en-US" sz="1988"/>
          </a:p>
        </p:txBody>
      </p:sp>
      <p:sp>
        <p:nvSpPr>
          <p:cNvPr id="13" name="Text 7"/>
          <p:cNvSpPr/>
          <p:nvPr/>
        </p:nvSpPr>
        <p:spPr>
          <a:xfrm>
            <a:off x="2355698" y="4610844"/>
            <a:ext cx="3034204" cy="379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097280">
              <a:lnSpc>
                <a:spcPts val="2982"/>
              </a:lnSpc>
              <a:spcAft>
                <a:spcPts val="600"/>
              </a:spcAft>
            </a:pPr>
            <a:r>
              <a:rPr lang="en-US" sz="2640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UNDER CONTROL</a:t>
            </a:r>
            <a:endParaRPr lang="en-US" sz="2200" dirty="0"/>
          </a:p>
        </p:txBody>
      </p:sp>
      <p:sp>
        <p:nvSpPr>
          <p:cNvPr id="14" name="Shape 8"/>
          <p:cNvSpPr/>
          <p:nvPr/>
        </p:nvSpPr>
        <p:spPr>
          <a:xfrm>
            <a:off x="1554761" y="5878923"/>
            <a:ext cx="533958" cy="533958"/>
          </a:xfrm>
          <a:prstGeom prst="roundRect">
            <a:avLst>
              <a:gd name="adj" fmla="val 2250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9"/>
          <p:cNvSpPr/>
          <p:nvPr/>
        </p:nvSpPr>
        <p:spPr>
          <a:xfrm>
            <a:off x="1738899" y="5994098"/>
            <a:ext cx="165681" cy="303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1097280">
              <a:lnSpc>
                <a:spcPts val="2386"/>
              </a:lnSpc>
              <a:spcAft>
                <a:spcPts val="600"/>
              </a:spcAft>
            </a:pPr>
            <a:r>
              <a:rPr lang="en-US" sz="2386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2</a:t>
            </a:r>
            <a:endParaRPr lang="en-US" sz="1988"/>
          </a:p>
        </p:txBody>
      </p:sp>
      <p:sp>
        <p:nvSpPr>
          <p:cNvPr id="16" name="Text 10"/>
          <p:cNvSpPr/>
          <p:nvPr/>
        </p:nvSpPr>
        <p:spPr>
          <a:xfrm>
            <a:off x="2355698" y="5878923"/>
            <a:ext cx="3034204" cy="379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097280">
              <a:lnSpc>
                <a:spcPts val="2982"/>
              </a:lnSpc>
              <a:spcAft>
                <a:spcPts val="600"/>
              </a:spcAft>
            </a:pPr>
            <a:r>
              <a:rPr lang="en-US" sz="2640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AVERAGE</a:t>
            </a:r>
            <a:endParaRPr lang="en-US" sz="2200" dirty="0"/>
          </a:p>
        </p:txBody>
      </p:sp>
      <p:sp>
        <p:nvSpPr>
          <p:cNvPr id="17" name="Shape 11"/>
          <p:cNvSpPr/>
          <p:nvPr/>
        </p:nvSpPr>
        <p:spPr>
          <a:xfrm>
            <a:off x="1554761" y="7147002"/>
            <a:ext cx="533958" cy="533958"/>
          </a:xfrm>
          <a:prstGeom prst="roundRect">
            <a:avLst>
              <a:gd name="adj" fmla="val 2250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2"/>
          <p:cNvSpPr/>
          <p:nvPr/>
        </p:nvSpPr>
        <p:spPr>
          <a:xfrm>
            <a:off x="1738899" y="7262178"/>
            <a:ext cx="165681" cy="303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1097280">
              <a:lnSpc>
                <a:spcPts val="2386"/>
              </a:lnSpc>
              <a:spcAft>
                <a:spcPts val="600"/>
              </a:spcAft>
            </a:pPr>
            <a:r>
              <a:rPr lang="en-US" sz="2386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3</a:t>
            </a:r>
            <a:endParaRPr lang="en-US" sz="1988"/>
          </a:p>
        </p:txBody>
      </p:sp>
      <p:sp>
        <p:nvSpPr>
          <p:cNvPr id="19" name="Text 13"/>
          <p:cNvSpPr/>
          <p:nvPr/>
        </p:nvSpPr>
        <p:spPr>
          <a:xfrm>
            <a:off x="2355698" y="7147002"/>
            <a:ext cx="3034204" cy="379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097280">
              <a:lnSpc>
                <a:spcPts val="2982"/>
              </a:lnSpc>
              <a:spcAft>
                <a:spcPts val="600"/>
              </a:spcAft>
            </a:pPr>
            <a:r>
              <a:rPr lang="en-US" sz="264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OVERCONTROL</a:t>
            </a:r>
            <a:endParaRPr lang="en-US" sz="220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523" y="1936723"/>
            <a:ext cx="6292877" cy="62928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782381" y="3043801"/>
            <a:ext cx="5876843" cy="4648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841248">
              <a:lnSpc>
                <a:spcPts val="3655"/>
              </a:lnSpc>
              <a:spcAft>
                <a:spcPts val="600"/>
              </a:spcAft>
            </a:pPr>
            <a:r>
              <a:rPr lang="en-US" sz="2925" b="1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Establishing Corporate Benchmarking</a:t>
            </a:r>
            <a:endParaRPr lang="en-US" sz="3179" b="1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81" y="3753962"/>
            <a:ext cx="818083" cy="1309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45813" y="3917491"/>
            <a:ext cx="1859361" cy="23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841248">
              <a:lnSpc>
                <a:spcPts val="1828"/>
              </a:lnSpc>
              <a:spcAft>
                <a:spcPts val="600"/>
              </a:spcAft>
            </a:pPr>
            <a:r>
              <a:rPr lang="en-US" sz="230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Initial Approach</a:t>
            </a:r>
            <a:endParaRPr lang="en-US" sz="2500" b="1" dirty="0"/>
          </a:p>
        </p:txBody>
      </p:sp>
      <p:sp>
        <p:nvSpPr>
          <p:cNvPr id="8" name="Text 3"/>
          <p:cNvSpPr/>
          <p:nvPr/>
        </p:nvSpPr>
        <p:spPr>
          <a:xfrm>
            <a:off x="4845813" y="4247948"/>
            <a:ext cx="6002204" cy="2454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841248">
              <a:lnSpc>
                <a:spcPts val="1930"/>
              </a:lnSpc>
              <a:spcAft>
                <a:spcPts val="600"/>
              </a:spcAft>
            </a:pPr>
            <a:r>
              <a:rPr lang="en-US" sz="1840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Minimum SAMM score per activity for each BU.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81" y="5062962"/>
            <a:ext cx="818083" cy="13090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845813" y="5226490"/>
            <a:ext cx="1859361" cy="23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841248">
              <a:lnSpc>
                <a:spcPts val="1828"/>
              </a:lnSpc>
              <a:spcAft>
                <a:spcPts val="600"/>
              </a:spcAft>
            </a:pPr>
            <a:r>
              <a:rPr lang="en-US" sz="230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Challenge</a:t>
            </a:r>
            <a:endParaRPr lang="en-US" sz="2500" b="1" dirty="0"/>
          </a:p>
        </p:txBody>
      </p:sp>
      <p:sp>
        <p:nvSpPr>
          <p:cNvPr id="11" name="Text 5"/>
          <p:cNvSpPr/>
          <p:nvPr/>
        </p:nvSpPr>
        <p:spPr>
          <a:xfrm>
            <a:off x="4845813" y="5556948"/>
            <a:ext cx="6002204" cy="2454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841248">
              <a:lnSpc>
                <a:spcPts val="1930"/>
              </a:lnSpc>
              <a:spcAft>
                <a:spcPts val="600"/>
              </a:spcAft>
            </a:pPr>
            <a:r>
              <a:rPr lang="en-US" sz="184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Teams aimed for an average score of 3, which is not always practical or recommended.</a:t>
            </a:r>
            <a:endParaRPr lang="en-US" sz="200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381" y="6371960"/>
            <a:ext cx="818083" cy="13090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845813" y="6535490"/>
            <a:ext cx="1859361" cy="23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841248">
              <a:lnSpc>
                <a:spcPts val="1828"/>
              </a:lnSpc>
              <a:spcAft>
                <a:spcPts val="600"/>
              </a:spcAft>
            </a:pPr>
            <a:r>
              <a:rPr lang="en-US" sz="230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Refined Approach</a:t>
            </a:r>
            <a:endParaRPr lang="en-US" sz="2500" b="1" dirty="0"/>
          </a:p>
        </p:txBody>
      </p:sp>
      <p:sp>
        <p:nvSpPr>
          <p:cNvPr id="14" name="Text 7"/>
          <p:cNvSpPr/>
          <p:nvPr/>
        </p:nvSpPr>
        <p:spPr>
          <a:xfrm>
            <a:off x="4845813" y="6865948"/>
            <a:ext cx="6002204" cy="490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841248">
              <a:lnSpc>
                <a:spcPts val="1930"/>
              </a:lnSpc>
              <a:spcAft>
                <a:spcPts val="600"/>
              </a:spcAft>
            </a:pPr>
            <a:r>
              <a:rPr lang="en-US" sz="184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Focus shifted to the gap between current scores and the minimum set by the corporate SDLC policy.</a:t>
            </a:r>
            <a:endParaRPr lang="en-US" sz="200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574D9D02-E110-6AF4-A1F9-ABC3157F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0" cy="27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2"/>
            <a:ext cx="4844414" cy="5025978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6"/>
            <a:ext cx="1826894" cy="2838544"/>
          </a:xfrm>
          <a:prstGeom prst="rect">
            <a:avLst/>
          </a:prstGeom>
        </p:spPr>
      </p:pic>
      <p:sp>
        <p:nvSpPr>
          <p:cNvPr id="174" name="Oval 17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4" y="0"/>
            <a:ext cx="1924064" cy="1369688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5847C-670E-F9BC-C63A-FF68ED35D164}"/>
              </a:ext>
            </a:extLst>
          </p:cNvPr>
          <p:cNvSpPr txBox="1"/>
          <p:nvPr/>
        </p:nvSpPr>
        <p:spPr>
          <a:xfrm>
            <a:off x="778716" y="755119"/>
            <a:ext cx="6739460" cy="19467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Refining the "Percentage to Target" Metric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68E7C-A293-9208-268E-1995C6C1C310}"/>
              </a:ext>
            </a:extLst>
          </p:cNvPr>
          <p:cNvSpPr txBox="1"/>
          <p:nvPr/>
        </p:nvSpPr>
        <p:spPr>
          <a:xfrm>
            <a:off x="778717" y="2926080"/>
            <a:ext cx="6739459" cy="4542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+mj-lt"/>
                <a:ea typeface="+mj-ea"/>
                <a:cs typeface="+mj-cs"/>
              </a:rPr>
              <a:t>The metric was refined to calculate the average percentage of the gap per SAMM question, preventing bonus points for overachieving and promoting risk-based prioritization.</a:t>
            </a:r>
          </a:p>
          <a:p>
            <a:pPr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178" name="Freeform 31">
            <a:extLst>
              <a:ext uri="{FF2B5EF4-FFF2-40B4-BE49-F238E27FC236}">
                <a16:creationId xmlns:a16="http://schemas.microsoft.com/office/drawing/2014/main" id="{1F7E4252-2F8C-4EA5-8B25-80F4D86EE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9811" y="-1"/>
            <a:ext cx="671367" cy="445157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AE682A4-5C0C-437A-88CB-93903D449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64966" y="0"/>
            <a:ext cx="5565936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reeform 5">
            <a:extLst>
              <a:ext uri="{FF2B5EF4-FFF2-40B4-BE49-F238E27FC236}">
                <a16:creationId xmlns:a16="http://schemas.microsoft.com/office/drawing/2014/main" id="{BCB0AB8E-3445-441A-B43E-CED27841E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687680" y="3307970"/>
            <a:ext cx="8229600" cy="16136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0" name="Graphic 59" descr="Bullseye">
            <a:extLst>
              <a:ext uri="{FF2B5EF4-FFF2-40B4-BE49-F238E27FC236}">
                <a16:creationId xmlns:a16="http://schemas.microsoft.com/office/drawing/2014/main" id="{C69AD612-2618-9E7E-3A02-4CBCA0371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6490" y="1726714"/>
            <a:ext cx="4776167" cy="4776167"/>
          </a:xfrm>
          <a:prstGeom prst="rect">
            <a:avLst/>
          </a:prstGeom>
          <a:effectLst/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60202AA6-BAFE-417F-904D-4F7027D36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30937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39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338858" y="1745956"/>
            <a:ext cx="7514300" cy="3970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457200"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</p:txBody>
      </p:sp>
      <p:sp>
        <p:nvSpPr>
          <p:cNvPr id="6" name="Text 2"/>
          <p:cNvSpPr/>
          <p:nvPr/>
        </p:nvSpPr>
        <p:spPr>
          <a:xfrm>
            <a:off x="6338858" y="5716563"/>
            <a:ext cx="7514300" cy="1757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Test your understanding of Zebra Technologies' SAMM journey.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rcRect b="1229"/>
          <a:stretch/>
        </p:blipFill>
        <p:spPr>
          <a:xfrm>
            <a:off x="-1" y="10"/>
            <a:ext cx="5561617" cy="82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4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48640" y="1459999"/>
            <a:ext cx="7122572" cy="8901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7008"/>
              </a:lnSpc>
              <a:spcAft>
                <a:spcPts val="600"/>
              </a:spcAft>
            </a:pPr>
            <a:r>
              <a:rPr lang="en-US" sz="5606" kern="120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Question 2</a:t>
            </a:r>
            <a:endParaRPr lang="en-US" sz="3976"/>
          </a:p>
        </p:txBody>
      </p:sp>
      <p:sp>
        <p:nvSpPr>
          <p:cNvPr id="5" name="Text 2"/>
          <p:cNvSpPr/>
          <p:nvPr/>
        </p:nvSpPr>
        <p:spPr>
          <a:xfrm>
            <a:off x="548640" y="2976909"/>
            <a:ext cx="13532954" cy="940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700"/>
              </a:lnSpc>
              <a:spcAft>
                <a:spcPts val="600"/>
              </a:spcAft>
            </a:pPr>
            <a:r>
              <a:rPr lang="en-US" sz="3525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What key metric did Zebra Technologies use to address the potential drawbacks of gamification in SAMM implementation?</a:t>
            </a:r>
            <a:endParaRPr lang="en-US" sz="2500"/>
          </a:p>
        </p:txBody>
      </p:sp>
      <p:sp>
        <p:nvSpPr>
          <p:cNvPr id="6" name="Shape 3"/>
          <p:cNvSpPr/>
          <p:nvPr/>
        </p:nvSpPr>
        <p:spPr>
          <a:xfrm>
            <a:off x="548640" y="4269464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72743" y="4593567"/>
            <a:ext cx="3753062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A) Absolute SAMM score</a:t>
            </a:r>
            <a:endParaRPr lang="en-US" sz="2200"/>
          </a:p>
        </p:txBody>
      </p:sp>
      <p:sp>
        <p:nvSpPr>
          <p:cNvPr id="8" name="Shape 5"/>
          <p:cNvSpPr/>
          <p:nvPr/>
        </p:nvSpPr>
        <p:spPr>
          <a:xfrm>
            <a:off x="7471878" y="4269464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795983" y="4593567"/>
            <a:ext cx="3561285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B) Percentage to target</a:t>
            </a:r>
            <a:endParaRPr lang="en-US" sz="2200"/>
          </a:p>
        </p:txBody>
      </p:sp>
      <p:sp>
        <p:nvSpPr>
          <p:cNvPr id="10" name="Shape 7"/>
          <p:cNvSpPr/>
          <p:nvPr/>
        </p:nvSpPr>
        <p:spPr>
          <a:xfrm>
            <a:off x="548640" y="5676210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72743" y="6000315"/>
            <a:ext cx="4422765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C) Risk score from ASPM tool</a:t>
            </a:r>
            <a:endParaRPr lang="en-US" sz="2200"/>
          </a:p>
        </p:txBody>
      </p:sp>
      <p:sp>
        <p:nvSpPr>
          <p:cNvPr id="12" name="Shape 9"/>
          <p:cNvSpPr/>
          <p:nvPr/>
        </p:nvSpPr>
        <p:spPr>
          <a:xfrm>
            <a:off x="7471878" y="5676210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795983" y="6000315"/>
            <a:ext cx="5499363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D) Number of security vulnerabilities</a:t>
            </a:r>
            <a:endParaRPr lang="en-US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17F6D350-50F2-0BB8-8599-BF299F1B5515}"/>
              </a:ext>
            </a:extLst>
          </p:cNvPr>
          <p:cNvSpPr/>
          <p:nvPr/>
        </p:nvSpPr>
        <p:spPr>
          <a:xfrm>
            <a:off x="2583873" y="3604341"/>
            <a:ext cx="9600997" cy="716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833933">
              <a:lnSpc>
                <a:spcPts val="4532"/>
              </a:lnSpc>
              <a:spcAft>
                <a:spcPts val="720"/>
              </a:spcAft>
            </a:pPr>
            <a:r>
              <a:rPr lang="en-US" sz="4800" b="1" kern="1200" dirty="0">
                <a:latin typeface="adonis-web" pitchFamily="34" charset="0"/>
                <a:ea typeface="adonis-web" pitchFamily="34" charset="-122"/>
                <a:cs typeface="+mn-cs"/>
              </a:rPr>
              <a:t>The Challenge of Application Security</a:t>
            </a:r>
            <a:endParaRPr lang="en-US" sz="4800" b="1" dirty="0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754F8CF0-C629-C765-595E-EA3A0483FEF8}"/>
              </a:ext>
            </a:extLst>
          </p:cNvPr>
          <p:cNvSpPr/>
          <p:nvPr/>
        </p:nvSpPr>
        <p:spPr>
          <a:xfrm>
            <a:off x="2074608" y="5337392"/>
            <a:ext cx="457894" cy="457894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EBF1212D-9976-8B3F-8D61-A54999215915}"/>
              </a:ext>
            </a:extLst>
          </p:cNvPr>
          <p:cNvSpPr/>
          <p:nvPr/>
        </p:nvSpPr>
        <p:spPr>
          <a:xfrm>
            <a:off x="2227711" y="5427575"/>
            <a:ext cx="151578" cy="2775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833933">
              <a:lnSpc>
                <a:spcPts val="2176"/>
              </a:lnSpc>
              <a:spcAft>
                <a:spcPts val="720"/>
              </a:spcAft>
            </a:pPr>
            <a:r>
              <a:rPr lang="en-US" sz="2176" kern="1200" dirty="0">
                <a:latin typeface="adonis-web" pitchFamily="34" charset="0"/>
                <a:ea typeface="adonis-web" pitchFamily="34" charset="-122"/>
                <a:cs typeface="+mn-cs"/>
              </a:rPr>
              <a:t>1</a:t>
            </a:r>
            <a:endParaRPr lang="en-US" sz="2386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5E375A06-BA0F-E75D-9807-FBC2102AE2C5}"/>
              </a:ext>
            </a:extLst>
          </p:cNvPr>
          <p:cNvSpPr/>
          <p:nvPr/>
        </p:nvSpPr>
        <p:spPr>
          <a:xfrm>
            <a:off x="2735985" y="5337392"/>
            <a:ext cx="2132224" cy="28908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833933">
              <a:lnSpc>
                <a:spcPts val="2267"/>
              </a:lnSpc>
              <a:spcAft>
                <a:spcPts val="720"/>
              </a:spcAft>
            </a:pPr>
            <a:r>
              <a:rPr lang="en-US" sz="2280" kern="1200" dirty="0">
                <a:latin typeface="adonis-web"/>
                <a:ea typeface="adonis-web" pitchFamily="34" charset="-122"/>
                <a:cs typeface="+mn-cs"/>
              </a:rPr>
              <a:t>Customer Trust</a:t>
            </a:r>
            <a:endParaRPr lang="en-US" sz="2500" dirty="0">
              <a:latin typeface="adonis-web"/>
              <a:cs typeface="Calibri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7D1DA38A-5EDD-B020-3750-905B6EFE7A12}"/>
              </a:ext>
            </a:extLst>
          </p:cNvPr>
          <p:cNvSpPr/>
          <p:nvPr/>
        </p:nvSpPr>
        <p:spPr>
          <a:xfrm>
            <a:off x="2735985" y="5748504"/>
            <a:ext cx="2132224" cy="9156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833933">
              <a:lnSpc>
                <a:spcPts val="2393"/>
              </a:lnSpc>
              <a:spcAft>
                <a:spcPts val="720"/>
              </a:spcAft>
            </a:pPr>
            <a:r>
              <a:rPr lang="en-US" sz="1824" kern="1200" dirty="0">
                <a:latin typeface="adonis-web" pitchFamily="34" charset="0"/>
                <a:ea typeface="adonis-web" pitchFamily="34" charset="-122"/>
                <a:cs typeface="+mn-cs"/>
              </a:rPr>
              <a:t>Application security is paramount for software development.</a:t>
            </a:r>
            <a:endParaRPr lang="en-US" sz="2000" dirty="0"/>
          </a:p>
        </p:txBody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B3D6627E-37CA-D747-A52F-91444D8DD283}"/>
              </a:ext>
            </a:extLst>
          </p:cNvPr>
          <p:cNvSpPr/>
          <p:nvPr/>
        </p:nvSpPr>
        <p:spPr>
          <a:xfrm>
            <a:off x="5399406" y="5337392"/>
            <a:ext cx="457894" cy="457894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94FE8AE1-0A6E-0161-BBF0-49AA848311A7}"/>
              </a:ext>
            </a:extLst>
          </p:cNvPr>
          <p:cNvSpPr/>
          <p:nvPr/>
        </p:nvSpPr>
        <p:spPr>
          <a:xfrm>
            <a:off x="5552510" y="5427575"/>
            <a:ext cx="151578" cy="2775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833933">
              <a:lnSpc>
                <a:spcPts val="2176"/>
              </a:lnSpc>
              <a:spcAft>
                <a:spcPts val="720"/>
              </a:spcAft>
            </a:pPr>
            <a:r>
              <a:rPr lang="en-US" sz="2176" kern="1200" dirty="0">
                <a:latin typeface="adonis-web" pitchFamily="34" charset="0"/>
                <a:ea typeface="adonis-web" pitchFamily="34" charset="-122"/>
                <a:cs typeface="+mn-cs"/>
              </a:rPr>
              <a:t>2</a:t>
            </a:r>
            <a:endParaRPr lang="en-US" sz="2386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6EB1E000-0C98-C9CF-2044-1939CAF43BBD}"/>
              </a:ext>
            </a:extLst>
          </p:cNvPr>
          <p:cNvSpPr/>
          <p:nvPr/>
        </p:nvSpPr>
        <p:spPr>
          <a:xfrm>
            <a:off x="5933342" y="5337392"/>
            <a:ext cx="2132224" cy="28908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833933">
              <a:lnSpc>
                <a:spcPts val="2267"/>
              </a:lnSpc>
              <a:spcAft>
                <a:spcPts val="720"/>
              </a:spcAft>
            </a:pPr>
            <a:r>
              <a:rPr lang="en-US" sz="2280" kern="1200" dirty="0">
                <a:latin typeface="adonis-web"/>
                <a:ea typeface="+mn-ea"/>
                <a:cs typeface="+mn-cs"/>
              </a:rPr>
              <a:t>Lack of Role Models</a:t>
            </a:r>
            <a:endParaRPr lang="en-US" sz="2500" dirty="0">
              <a:cs typeface="Calibri"/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0D31F36-F871-58A3-99DF-38324A881A5C}"/>
              </a:ext>
            </a:extLst>
          </p:cNvPr>
          <p:cNvSpPr/>
          <p:nvPr/>
        </p:nvSpPr>
        <p:spPr>
          <a:xfrm>
            <a:off x="5933342" y="5748504"/>
            <a:ext cx="2132224" cy="9156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833933">
              <a:lnSpc>
                <a:spcPts val="2393"/>
              </a:lnSpc>
              <a:spcAft>
                <a:spcPts val="720"/>
              </a:spcAft>
            </a:pPr>
            <a:r>
              <a:rPr lang="en-US" sz="1824" kern="1200" dirty="0">
                <a:latin typeface="adonis-web" pitchFamily="34" charset="0"/>
                <a:ea typeface="adonis-web" pitchFamily="34" charset="-122"/>
                <a:cs typeface="+mn-cs"/>
              </a:rPr>
              <a:t>Limited examples exist for effective application security implementation.</a:t>
            </a:r>
            <a:endParaRPr lang="en-US" sz="2000" dirty="0"/>
          </a:p>
        </p:txBody>
      </p:sp>
      <p:sp>
        <p:nvSpPr>
          <p:cNvPr id="11" name="Shape 10">
            <a:extLst>
              <a:ext uri="{FF2B5EF4-FFF2-40B4-BE49-F238E27FC236}">
                <a16:creationId xmlns:a16="http://schemas.microsoft.com/office/drawing/2014/main" id="{F00F24E8-33E7-0E13-EAB9-B84A57F02BA9}"/>
              </a:ext>
            </a:extLst>
          </p:cNvPr>
          <p:cNvSpPr/>
          <p:nvPr/>
        </p:nvSpPr>
        <p:spPr>
          <a:xfrm>
            <a:off x="9081188" y="5337392"/>
            <a:ext cx="457894" cy="457894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E837C4AC-A3B9-05BE-323D-3A6A4BAEE7F2}"/>
              </a:ext>
            </a:extLst>
          </p:cNvPr>
          <p:cNvSpPr/>
          <p:nvPr/>
        </p:nvSpPr>
        <p:spPr>
          <a:xfrm>
            <a:off x="9234293" y="5427575"/>
            <a:ext cx="151578" cy="2775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833933">
              <a:lnSpc>
                <a:spcPts val="2176"/>
              </a:lnSpc>
              <a:spcAft>
                <a:spcPts val="720"/>
              </a:spcAft>
            </a:pPr>
            <a:r>
              <a:rPr lang="en-US" sz="2176" kern="1200" dirty="0">
                <a:latin typeface="adonis-web" pitchFamily="34" charset="0"/>
                <a:ea typeface="adonis-web" pitchFamily="34" charset="-122"/>
                <a:cs typeface="+mn-cs"/>
              </a:rPr>
              <a:t>3</a:t>
            </a:r>
            <a:endParaRPr lang="en-US" sz="2386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6D518734-462A-DF9F-17D3-DD30CE3FFAA3}"/>
              </a:ext>
            </a:extLst>
          </p:cNvPr>
          <p:cNvSpPr/>
          <p:nvPr/>
        </p:nvSpPr>
        <p:spPr>
          <a:xfrm>
            <a:off x="9576755" y="5337392"/>
            <a:ext cx="3673714" cy="299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defTabSz="833933">
              <a:lnSpc>
                <a:spcPts val="2267"/>
              </a:lnSpc>
              <a:spcAft>
                <a:spcPts val="720"/>
              </a:spcAft>
            </a:pPr>
            <a:r>
              <a:rPr lang="en-US" sz="2280" kern="1200" dirty="0">
                <a:latin typeface="adonis-web"/>
                <a:ea typeface="adonis-web" pitchFamily="34" charset="-122"/>
                <a:cs typeface="+mn-cs"/>
              </a:rPr>
              <a:t>Tool-Related Challenges</a:t>
            </a:r>
            <a:endParaRPr lang="en-US" sz="2500" dirty="0">
              <a:latin typeface="adonis-web"/>
              <a:cs typeface="Calibri"/>
            </a:endParaRP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5D67CB33-D28D-10B6-921C-09219C326F3F}"/>
              </a:ext>
            </a:extLst>
          </p:cNvPr>
          <p:cNvSpPr/>
          <p:nvPr/>
        </p:nvSpPr>
        <p:spPr>
          <a:xfrm>
            <a:off x="9543211" y="5795286"/>
            <a:ext cx="2132224" cy="9156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833933">
              <a:lnSpc>
                <a:spcPts val="2393"/>
              </a:lnSpc>
              <a:spcAft>
                <a:spcPts val="720"/>
              </a:spcAft>
            </a:pPr>
            <a:r>
              <a:rPr lang="en-US" sz="1824" kern="1200" dirty="0">
                <a:latin typeface="adonis-web" pitchFamily="34" charset="0"/>
                <a:ea typeface="adonis-web" pitchFamily="34" charset="-122"/>
                <a:cs typeface="+mn-cs"/>
              </a:rPr>
              <a:t>Security tools can sometimes exacerbate existing problems.</a:t>
            </a:r>
            <a:endParaRPr lang="en-US" sz="2000" dirty="0"/>
          </a:p>
        </p:txBody>
      </p:sp>
      <p:pic>
        <p:nvPicPr>
          <p:cNvPr id="15" name="Picture 4" descr="A computer graphics of a castle&#10;&#10;Description automatically generated">
            <a:extLst>
              <a:ext uri="{FF2B5EF4-FFF2-40B4-BE49-F238E27FC236}">
                <a16:creationId xmlns:a16="http://schemas.microsoft.com/office/drawing/2014/main" id="{8B14FA40-9FDB-6DBA-7240-959345F3B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" y="1"/>
            <a:ext cx="14624862" cy="329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 group of people holding hands around a castle&#10;&#10;Description automatically generated">
            <a:extLst>
              <a:ext uri="{FF2B5EF4-FFF2-40B4-BE49-F238E27FC236}">
                <a16:creationId xmlns:a16="http://schemas.microsoft.com/office/drawing/2014/main" id="{10FA90F3-0F4D-3F03-5894-9AF0BA3A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97" y="6236886"/>
            <a:ext cx="1429673" cy="142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B71CAD8F-E38B-83B0-1DAA-2EBE9E26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558" y="6251287"/>
            <a:ext cx="1429673" cy="1429673"/>
          </a:xfrm>
          <a:prstGeom prst="rect">
            <a:avLst/>
          </a:prstGeom>
        </p:spPr>
      </p:pic>
      <p:pic>
        <p:nvPicPr>
          <p:cNvPr id="18" name="Picture 17" descr="A group of people sitting at desks in front of a city&#10;&#10;Description automatically generated">
            <a:extLst>
              <a:ext uri="{FF2B5EF4-FFF2-40B4-BE49-F238E27FC236}">
                <a16:creationId xmlns:a16="http://schemas.microsoft.com/office/drawing/2014/main" id="{5BD54946-03B5-83C4-8A62-302A28B9B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990" y="6235764"/>
            <a:ext cx="1429673" cy="14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42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48640" y="1459999"/>
            <a:ext cx="7122572" cy="8901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7008"/>
              </a:lnSpc>
              <a:spcAft>
                <a:spcPts val="600"/>
              </a:spcAft>
            </a:pPr>
            <a:r>
              <a:rPr lang="en-US" sz="5606" kern="120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Question 2</a:t>
            </a:r>
            <a:endParaRPr lang="en-US" sz="3976"/>
          </a:p>
        </p:txBody>
      </p:sp>
      <p:sp>
        <p:nvSpPr>
          <p:cNvPr id="5" name="Text 2"/>
          <p:cNvSpPr/>
          <p:nvPr/>
        </p:nvSpPr>
        <p:spPr>
          <a:xfrm>
            <a:off x="548640" y="2976909"/>
            <a:ext cx="13532954" cy="940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700"/>
              </a:lnSpc>
              <a:spcAft>
                <a:spcPts val="600"/>
              </a:spcAft>
            </a:pPr>
            <a:r>
              <a:rPr lang="en-US" sz="3525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What key metric did Zebra Technologies use to address the potential drawbacks of gamification in SAMM implementation?</a:t>
            </a:r>
            <a:endParaRPr lang="en-US" sz="2500"/>
          </a:p>
        </p:txBody>
      </p:sp>
      <p:sp>
        <p:nvSpPr>
          <p:cNvPr id="6" name="Shape 3"/>
          <p:cNvSpPr/>
          <p:nvPr/>
        </p:nvSpPr>
        <p:spPr>
          <a:xfrm>
            <a:off x="548640" y="4269464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72743" y="4593567"/>
            <a:ext cx="3753062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A) Absolute SAMM score</a:t>
            </a:r>
            <a:endParaRPr lang="en-US" sz="2200"/>
          </a:p>
        </p:txBody>
      </p:sp>
      <p:sp>
        <p:nvSpPr>
          <p:cNvPr id="8" name="Shape 5"/>
          <p:cNvSpPr/>
          <p:nvPr/>
        </p:nvSpPr>
        <p:spPr>
          <a:xfrm>
            <a:off x="7471878" y="4269464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795983" y="4593567"/>
            <a:ext cx="3588323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b="1" u="sng" kern="1200" dirty="0">
                <a:solidFill>
                  <a:srgbClr val="FFFF00"/>
                </a:solidFill>
                <a:latin typeface="adonis-web" pitchFamily="34" charset="0"/>
                <a:ea typeface="adonis-web" pitchFamily="34" charset="-122"/>
                <a:cs typeface="+mn-cs"/>
              </a:rPr>
              <a:t>B) Percentage to target</a:t>
            </a:r>
            <a:endParaRPr lang="en-US" sz="2200" u="sng" dirty="0">
              <a:solidFill>
                <a:srgbClr val="FFFF00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548640" y="5676210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72743" y="6000315"/>
            <a:ext cx="4422765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C) Risk score from ASPM tool</a:t>
            </a:r>
            <a:endParaRPr lang="en-US" sz="2200"/>
          </a:p>
        </p:txBody>
      </p:sp>
      <p:sp>
        <p:nvSpPr>
          <p:cNvPr id="12" name="Shape 9"/>
          <p:cNvSpPr/>
          <p:nvPr/>
        </p:nvSpPr>
        <p:spPr>
          <a:xfrm>
            <a:off x="7471878" y="5676210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795983" y="6000315"/>
            <a:ext cx="5499363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D) Number of security vulnerabilities</a:t>
            </a:r>
            <a:endParaRPr lang="en-US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2"/>
            <a:ext cx="4844414" cy="5025978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6"/>
            <a:ext cx="1826894" cy="2838544"/>
          </a:xfrm>
          <a:prstGeom prst="rect">
            <a:avLst/>
          </a:prstGeom>
        </p:spPr>
      </p:pic>
      <p:sp>
        <p:nvSpPr>
          <p:cNvPr id="273" name="Oval 27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4" name="Picture 27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4" y="0"/>
            <a:ext cx="1924064" cy="1369688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3" y="7315200"/>
            <a:ext cx="1192481" cy="914400"/>
          </a:xfrm>
          <a:prstGeom prst="rect">
            <a:avLst/>
          </a:prstGeom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8090529" y="755119"/>
            <a:ext cx="3969293" cy="19703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Correlating SAMM with Risk and Other Metrics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8"/>
          <a:srcRect t="14878" r="1" b="10010"/>
          <a:stretch/>
        </p:blipFill>
        <p:spPr>
          <a:xfrm>
            <a:off x="-2" y="10"/>
            <a:ext cx="7313288" cy="82295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90529" y="2926080"/>
            <a:ext cx="3969293" cy="4571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Analysis revealed a consistent inverse correlation between SAMM scores and risk scores from an Application Security Posture Management (ASPM) tool.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5228439" y="2561725"/>
            <a:ext cx="4376595" cy="5469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4274"/>
              </a:lnSpc>
              <a:spcAft>
                <a:spcPts val="600"/>
              </a:spcAft>
            </a:pPr>
            <a:r>
              <a:rPr lang="en-US" sz="3419" b="1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Key Findings</a:t>
            </a:r>
            <a:endParaRPr lang="en-US" sz="3976" b="1" dirty="0"/>
          </a:p>
        </p:txBody>
      </p:sp>
      <p:sp>
        <p:nvSpPr>
          <p:cNvPr id="6" name="Shape 2"/>
          <p:cNvSpPr/>
          <p:nvPr/>
        </p:nvSpPr>
        <p:spPr>
          <a:xfrm>
            <a:off x="5228439" y="3614134"/>
            <a:ext cx="433284" cy="433284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5373314" y="3699470"/>
            <a:ext cx="143431" cy="262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86384">
              <a:lnSpc>
                <a:spcPts val="2052"/>
              </a:lnSpc>
              <a:spcAft>
                <a:spcPts val="600"/>
              </a:spcAft>
            </a:pPr>
            <a:r>
              <a:rPr lang="en-US" sz="205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1</a:t>
            </a:r>
            <a:endParaRPr lang="en-US" sz="2386"/>
          </a:p>
        </p:txBody>
      </p:sp>
      <p:sp>
        <p:nvSpPr>
          <p:cNvPr id="8" name="Text 4"/>
          <p:cNvSpPr/>
          <p:nvPr/>
        </p:nvSpPr>
        <p:spPr>
          <a:xfrm>
            <a:off x="5854271" y="3614134"/>
            <a:ext cx="2188297" cy="273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2137"/>
              </a:lnSpc>
              <a:spcAft>
                <a:spcPts val="600"/>
              </a:spcAft>
            </a:pPr>
            <a:r>
              <a:rPr lang="en-US" sz="215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Inverse Correlation</a:t>
            </a:r>
            <a:endParaRPr lang="en-US" sz="2500" b="1" dirty="0"/>
          </a:p>
        </p:txBody>
      </p:sp>
      <p:sp>
        <p:nvSpPr>
          <p:cNvPr id="9" name="Text 5"/>
          <p:cNvSpPr/>
          <p:nvPr/>
        </p:nvSpPr>
        <p:spPr>
          <a:xfrm>
            <a:off x="5854271" y="4003151"/>
            <a:ext cx="3310667" cy="577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86384">
              <a:lnSpc>
                <a:spcPts val="2257"/>
              </a:lnSpc>
              <a:spcAft>
                <a:spcPts val="600"/>
              </a:spcAft>
            </a:pPr>
            <a:r>
              <a:rPr lang="en-US" sz="189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Higher SAMM scores linked to lower risk scores in the ASPM tool.</a:t>
            </a:r>
            <a:endParaRPr lang="en-US" sz="2200"/>
          </a:p>
        </p:txBody>
      </p:sp>
      <p:sp>
        <p:nvSpPr>
          <p:cNvPr id="10" name="Shape 6"/>
          <p:cNvSpPr/>
          <p:nvPr/>
        </p:nvSpPr>
        <p:spPr>
          <a:xfrm>
            <a:off x="9357486" y="3614134"/>
            <a:ext cx="433284" cy="433284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9502362" y="3699470"/>
            <a:ext cx="143431" cy="262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86384">
              <a:lnSpc>
                <a:spcPts val="2052"/>
              </a:lnSpc>
              <a:spcAft>
                <a:spcPts val="600"/>
              </a:spcAft>
            </a:pPr>
            <a:r>
              <a:rPr lang="en-US" sz="205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2</a:t>
            </a:r>
            <a:endParaRPr lang="en-US" sz="2386"/>
          </a:p>
        </p:txBody>
      </p:sp>
      <p:sp>
        <p:nvSpPr>
          <p:cNvPr id="12" name="Text 8"/>
          <p:cNvSpPr/>
          <p:nvPr/>
        </p:nvSpPr>
        <p:spPr>
          <a:xfrm>
            <a:off x="9983319" y="3614134"/>
            <a:ext cx="2419953" cy="273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2137"/>
              </a:lnSpc>
              <a:spcAft>
                <a:spcPts val="600"/>
              </a:spcAft>
            </a:pPr>
            <a:r>
              <a:rPr lang="en-US" sz="215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SAMM and SDLC Maturity</a:t>
            </a:r>
            <a:endParaRPr lang="en-US" sz="2500" b="1" dirty="0"/>
          </a:p>
        </p:txBody>
      </p:sp>
      <p:sp>
        <p:nvSpPr>
          <p:cNvPr id="13" name="Text 9"/>
          <p:cNvSpPr/>
          <p:nvPr/>
        </p:nvSpPr>
        <p:spPr>
          <a:xfrm>
            <a:off x="9983319" y="4003151"/>
            <a:ext cx="3310667" cy="577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86384">
              <a:lnSpc>
                <a:spcPts val="2257"/>
              </a:lnSpc>
              <a:spcAft>
                <a:spcPts val="600"/>
              </a:spcAft>
            </a:pPr>
            <a:r>
              <a:rPr lang="en-US" sz="189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SAMM-driven approach likely improves SDLC quality attributes.</a:t>
            </a:r>
            <a:endParaRPr lang="en-US" sz="2200"/>
          </a:p>
        </p:txBody>
      </p:sp>
      <p:sp>
        <p:nvSpPr>
          <p:cNvPr id="14" name="Shape 10"/>
          <p:cNvSpPr/>
          <p:nvPr/>
        </p:nvSpPr>
        <p:spPr>
          <a:xfrm>
            <a:off x="5228439" y="4989933"/>
            <a:ext cx="433284" cy="433284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5373314" y="5075269"/>
            <a:ext cx="143431" cy="262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86384">
              <a:lnSpc>
                <a:spcPts val="2052"/>
              </a:lnSpc>
              <a:spcAft>
                <a:spcPts val="600"/>
              </a:spcAft>
            </a:pPr>
            <a:r>
              <a:rPr lang="en-US" sz="205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3</a:t>
            </a:r>
            <a:endParaRPr lang="en-US" sz="2386"/>
          </a:p>
        </p:txBody>
      </p:sp>
      <p:sp>
        <p:nvSpPr>
          <p:cNvPr id="16" name="Text 12"/>
          <p:cNvSpPr/>
          <p:nvPr/>
        </p:nvSpPr>
        <p:spPr>
          <a:xfrm>
            <a:off x="5854271" y="4989933"/>
            <a:ext cx="2188297" cy="273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2137"/>
              </a:lnSpc>
              <a:spcAft>
                <a:spcPts val="600"/>
              </a:spcAft>
            </a:pPr>
            <a:r>
              <a:rPr lang="en-US" sz="215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Predictive Value</a:t>
            </a:r>
            <a:endParaRPr lang="en-US" sz="2500" b="1" dirty="0"/>
          </a:p>
        </p:txBody>
      </p:sp>
      <p:sp>
        <p:nvSpPr>
          <p:cNvPr id="17" name="Text 13"/>
          <p:cNvSpPr/>
          <p:nvPr/>
        </p:nvSpPr>
        <p:spPr>
          <a:xfrm>
            <a:off x="5854271" y="5378950"/>
            <a:ext cx="7439715" cy="288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2257"/>
              </a:lnSpc>
              <a:spcAft>
                <a:spcPts val="600"/>
              </a:spcAft>
            </a:pPr>
            <a:r>
              <a:rPr lang="en-US" sz="189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SAMM scores could potentially predict general SDLC maturity.</a:t>
            </a:r>
            <a:endParaRPr lang="en-US" sz="22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35872A-E9D8-8BED-8D53-993C2D7F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" y="0"/>
            <a:ext cx="470217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Picture 1147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2"/>
            <a:ext cx="4844414" cy="5025978"/>
          </a:xfrm>
          <a:prstGeom prst="rect">
            <a:avLst/>
          </a:prstGeom>
        </p:spPr>
      </p:pic>
      <p:pic>
        <p:nvPicPr>
          <p:cNvPr id="1156" name="Picture 1155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6"/>
            <a:ext cx="1826894" cy="2838544"/>
          </a:xfrm>
          <a:prstGeom prst="rect">
            <a:avLst/>
          </a:prstGeom>
        </p:spPr>
      </p:pic>
      <p:sp>
        <p:nvSpPr>
          <p:cNvPr id="1167" name="Oval 1166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68" name="Picture 116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4" y="0"/>
            <a:ext cx="1924064" cy="1369688"/>
          </a:xfrm>
          <a:prstGeom prst="rect">
            <a:avLst/>
          </a:prstGeom>
        </p:spPr>
      </p:pic>
      <p:pic>
        <p:nvPicPr>
          <p:cNvPr id="1169" name="Picture 116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170" name="Rectangle 116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A8E1594A-D193-3C27-F873-3987088BD1D3}"/>
              </a:ext>
            </a:extLst>
          </p:cNvPr>
          <p:cNvSpPr/>
          <p:nvPr/>
        </p:nvSpPr>
        <p:spPr>
          <a:xfrm>
            <a:off x="8863160" y="1591056"/>
            <a:ext cx="4990001" cy="3679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457200">
              <a:spcBef>
                <a:spcPct val="0"/>
              </a:spcBef>
              <a:spcAft>
                <a:spcPts val="600"/>
              </a:spcAft>
            </a:pPr>
            <a:r>
              <a:rPr lang="en-US" sz="65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Inverse Correlation</a:t>
            </a:r>
          </a:p>
        </p:txBody>
      </p:sp>
      <p:sp>
        <p:nvSpPr>
          <p:cNvPr id="1171" name="Rectangle 1170">
            <a:extLst>
              <a:ext uri="{FF2B5EF4-FFF2-40B4-BE49-F238E27FC236}">
                <a16:creationId xmlns:a16="http://schemas.microsoft.com/office/drawing/2014/main" id="{C9583823-2AA3-46EB-A803-287EC900B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8678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Freeform 36">
            <a:extLst>
              <a:ext uri="{FF2B5EF4-FFF2-40B4-BE49-F238E27FC236}">
                <a16:creationId xmlns:a16="http://schemas.microsoft.com/office/drawing/2014/main" id="{CA87D9D8-42FB-4157-A365-AD97CC6BA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9575" y="-1"/>
            <a:ext cx="671366" cy="445157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Freeform 5">
            <a:extLst>
              <a:ext uri="{FF2B5EF4-FFF2-40B4-BE49-F238E27FC236}">
                <a16:creationId xmlns:a16="http://schemas.microsoft.com/office/drawing/2014/main" id="{2E6028E3-4806-4E1D-A24F-F8166F67F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473473" y="3307970"/>
            <a:ext cx="8229600" cy="16136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B91AD798-F47C-D3EB-967C-19799318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91057"/>
            <a:ext cx="7866392" cy="519181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Picture 118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2"/>
            <a:ext cx="4844414" cy="5025978"/>
          </a:xfrm>
          <a:prstGeom prst="rect">
            <a:avLst/>
          </a:prstGeom>
        </p:spPr>
      </p:pic>
      <p:pic>
        <p:nvPicPr>
          <p:cNvPr id="1187" name="Picture 118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6"/>
            <a:ext cx="1826894" cy="2838544"/>
          </a:xfrm>
          <a:prstGeom prst="rect">
            <a:avLst/>
          </a:prstGeom>
        </p:spPr>
      </p:pic>
      <p:sp>
        <p:nvSpPr>
          <p:cNvPr id="1188" name="Oval 118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89" name="Picture 118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4" y="0"/>
            <a:ext cx="1924064" cy="1369688"/>
          </a:xfrm>
          <a:prstGeom prst="rect">
            <a:avLst/>
          </a:prstGeom>
        </p:spPr>
      </p:pic>
      <p:pic>
        <p:nvPicPr>
          <p:cNvPr id="1190" name="Picture 118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3" y="7315200"/>
            <a:ext cx="1192481" cy="914400"/>
          </a:xfrm>
          <a:prstGeom prst="rect">
            <a:avLst/>
          </a:prstGeom>
        </p:spPr>
      </p:pic>
      <p:sp>
        <p:nvSpPr>
          <p:cNvPr id="1191" name="Rectangle 119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8090529" y="755119"/>
            <a:ext cx="3969293" cy="19703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Conclusion: SAMM's Impact at Zebra Technologies</a:t>
            </a:r>
          </a:p>
        </p:txBody>
      </p:sp>
      <p:pic>
        <p:nvPicPr>
          <p:cNvPr id="1026" name="Picture 2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F1C4994-D6E9-1C02-9C8A-5D8F4281A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7" r="1" b="2920"/>
          <a:stretch/>
        </p:blipFill>
        <p:spPr bwMode="auto">
          <a:xfrm>
            <a:off x="-2" y="10"/>
            <a:ext cx="7313288" cy="82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2"/>
          <p:cNvSpPr/>
          <p:nvPr/>
        </p:nvSpPr>
        <p:spPr>
          <a:xfrm>
            <a:off x="8090529" y="2926080"/>
            <a:ext cx="3969293" cy="4571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OWASP SAMM has provided Zebra Technologies with a measurable approach to application security, raising awareness and driving improvements across various metrics.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Picture 215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2"/>
            <a:ext cx="4844414" cy="5025978"/>
          </a:xfrm>
          <a:prstGeom prst="rect">
            <a:avLst/>
          </a:prstGeom>
        </p:spPr>
      </p:pic>
      <p:pic>
        <p:nvPicPr>
          <p:cNvPr id="2159" name="Picture 215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6"/>
            <a:ext cx="1826894" cy="2838544"/>
          </a:xfrm>
          <a:prstGeom prst="rect">
            <a:avLst/>
          </a:prstGeom>
        </p:spPr>
      </p:pic>
      <p:sp>
        <p:nvSpPr>
          <p:cNvPr id="2160" name="Oval 215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161" name="Picture 216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4" y="0"/>
            <a:ext cx="1924064" cy="1369688"/>
          </a:xfrm>
          <a:prstGeom prst="rect">
            <a:avLst/>
          </a:prstGeom>
        </p:spPr>
      </p:pic>
      <p:pic>
        <p:nvPicPr>
          <p:cNvPr id="2162" name="Picture 216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3" y="7315200"/>
            <a:ext cx="1192481" cy="914400"/>
          </a:xfrm>
          <a:prstGeom prst="rect">
            <a:avLst/>
          </a:prstGeom>
        </p:spPr>
      </p:pic>
      <p:sp>
        <p:nvSpPr>
          <p:cNvPr id="2163" name="Rectangle 216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9842204" y="1745955"/>
            <a:ext cx="4010954" cy="3970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457200"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One more thing…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2FC43-DB80-C945-45D5-C9BC93DB9C1B}"/>
              </a:ext>
            </a:extLst>
          </p:cNvPr>
          <p:cNvSpPr txBox="1"/>
          <p:nvPr/>
        </p:nvSpPr>
        <p:spPr>
          <a:xfrm>
            <a:off x="9842204" y="5716010"/>
            <a:ext cx="4010954" cy="1782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Acquisitions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2804E1-50F8-BAB1-69E7-8742283A3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8" r="1" b="9586"/>
          <a:stretch/>
        </p:blipFill>
        <p:spPr bwMode="auto">
          <a:xfrm>
            <a:off x="0" y="0"/>
            <a:ext cx="7993429" cy="82296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74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338858" y="1745956"/>
            <a:ext cx="7514300" cy="3970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457200"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</p:txBody>
      </p:sp>
      <p:sp>
        <p:nvSpPr>
          <p:cNvPr id="6" name="Text 2"/>
          <p:cNvSpPr/>
          <p:nvPr/>
        </p:nvSpPr>
        <p:spPr>
          <a:xfrm>
            <a:off x="6338858" y="5716563"/>
            <a:ext cx="7514300" cy="1757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Test your understanding of Zebra Technologies' SAMM journey.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rcRect b="1229"/>
          <a:stretch/>
        </p:blipFill>
        <p:spPr>
          <a:xfrm>
            <a:off x="-1" y="10"/>
            <a:ext cx="5561617" cy="82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1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48806" y="987907"/>
            <a:ext cx="7122572" cy="8901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7008"/>
              </a:lnSpc>
              <a:spcAft>
                <a:spcPts val="600"/>
              </a:spcAft>
            </a:pPr>
            <a:r>
              <a:rPr lang="en-US" sz="5606" kern="120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Question 3</a:t>
            </a:r>
            <a:endParaRPr lang="en-US" sz="3976"/>
          </a:p>
        </p:txBody>
      </p:sp>
      <p:sp>
        <p:nvSpPr>
          <p:cNvPr id="5" name="Text 2"/>
          <p:cNvSpPr/>
          <p:nvPr/>
        </p:nvSpPr>
        <p:spPr>
          <a:xfrm>
            <a:off x="548806" y="2504816"/>
            <a:ext cx="13532954" cy="470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700"/>
              </a:lnSpc>
              <a:spcAft>
                <a:spcPts val="600"/>
              </a:spcAft>
            </a:pPr>
            <a:r>
              <a:rPr lang="en-US" sz="3525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What significant correlation did Zebra Technologies discover </a:t>
            </a:r>
            <a:br>
              <a:rPr lang="en-US" sz="3525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</a:br>
            <a:r>
              <a:rPr lang="en-US" sz="3525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through their analysis of SAMM scores?</a:t>
            </a:r>
            <a:endParaRPr lang="en-US" sz="2500"/>
          </a:p>
        </p:txBody>
      </p:sp>
      <p:sp>
        <p:nvSpPr>
          <p:cNvPr id="6" name="Shape 3"/>
          <p:cNvSpPr/>
          <p:nvPr/>
        </p:nvSpPr>
        <p:spPr>
          <a:xfrm>
            <a:off x="548640" y="3851190"/>
            <a:ext cx="6609882" cy="1538573"/>
          </a:xfrm>
          <a:prstGeom prst="roundRect">
            <a:avLst>
              <a:gd name="adj" fmla="val 91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72743" y="4175295"/>
            <a:ext cx="5961674" cy="890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282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A) Higher SAMM scores correlate with increased development time</a:t>
            </a:r>
            <a:endParaRPr lang="en-US" sz="2000"/>
          </a:p>
        </p:txBody>
      </p:sp>
      <p:sp>
        <p:nvSpPr>
          <p:cNvPr id="8" name="Shape 5"/>
          <p:cNvSpPr/>
          <p:nvPr/>
        </p:nvSpPr>
        <p:spPr>
          <a:xfrm>
            <a:off x="7471878" y="3851190"/>
            <a:ext cx="6609882" cy="1538573"/>
          </a:xfrm>
          <a:prstGeom prst="roundRect">
            <a:avLst>
              <a:gd name="adj" fmla="val 91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795983" y="4175295"/>
            <a:ext cx="5961674" cy="890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282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B) Higher SAMM scores correlate with lower risk scores in their ASPM tool</a:t>
            </a:r>
            <a:endParaRPr lang="en-US" sz="2000"/>
          </a:p>
        </p:txBody>
      </p:sp>
      <p:sp>
        <p:nvSpPr>
          <p:cNvPr id="10" name="Shape 7"/>
          <p:cNvSpPr/>
          <p:nvPr/>
        </p:nvSpPr>
        <p:spPr>
          <a:xfrm>
            <a:off x="548640" y="5703120"/>
            <a:ext cx="6609882" cy="1538573"/>
          </a:xfrm>
          <a:prstGeom prst="roundRect">
            <a:avLst>
              <a:gd name="adj" fmla="val 91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72743" y="6027224"/>
            <a:ext cx="5961674" cy="890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282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C) SAMM scores have no correlation with other security metrics</a:t>
            </a:r>
            <a:endParaRPr lang="en-US" sz="2000"/>
          </a:p>
        </p:txBody>
      </p:sp>
      <p:sp>
        <p:nvSpPr>
          <p:cNvPr id="12" name="Shape 9"/>
          <p:cNvSpPr/>
          <p:nvPr/>
        </p:nvSpPr>
        <p:spPr>
          <a:xfrm>
            <a:off x="7471878" y="5703120"/>
            <a:ext cx="6609882" cy="1538573"/>
          </a:xfrm>
          <a:prstGeom prst="roundRect">
            <a:avLst>
              <a:gd name="adj" fmla="val 91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795983" y="6027224"/>
            <a:ext cx="5961674" cy="890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282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D) Lower SAMM scores indicate better adherence to industry standards</a:t>
            </a:r>
            <a:endParaRPr lang="en-US"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48806" y="987907"/>
            <a:ext cx="7122572" cy="8901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7008"/>
              </a:lnSpc>
              <a:spcAft>
                <a:spcPts val="600"/>
              </a:spcAft>
            </a:pPr>
            <a:r>
              <a:rPr lang="en-US" sz="5606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Question 3</a:t>
            </a:r>
            <a:endParaRPr lang="en-US" sz="3976" dirty="0"/>
          </a:p>
        </p:txBody>
      </p:sp>
      <p:sp>
        <p:nvSpPr>
          <p:cNvPr id="5" name="Text 2"/>
          <p:cNvSpPr/>
          <p:nvPr/>
        </p:nvSpPr>
        <p:spPr>
          <a:xfrm>
            <a:off x="548806" y="2504816"/>
            <a:ext cx="13532954" cy="470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700"/>
              </a:lnSpc>
              <a:spcAft>
                <a:spcPts val="600"/>
              </a:spcAft>
            </a:pPr>
            <a:r>
              <a:rPr lang="en-US" sz="3525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What significant correlation did Zebra Technologies discover </a:t>
            </a:r>
            <a:br>
              <a:rPr lang="en-US" sz="3525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</a:br>
            <a:r>
              <a:rPr lang="en-US" sz="3525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through their analysis of SAMM scores?</a:t>
            </a:r>
            <a:endParaRPr lang="en-US" sz="2500"/>
          </a:p>
        </p:txBody>
      </p:sp>
      <p:sp>
        <p:nvSpPr>
          <p:cNvPr id="6" name="Shape 3"/>
          <p:cNvSpPr/>
          <p:nvPr/>
        </p:nvSpPr>
        <p:spPr>
          <a:xfrm>
            <a:off x="548640" y="3851190"/>
            <a:ext cx="6609882" cy="1538573"/>
          </a:xfrm>
          <a:prstGeom prst="roundRect">
            <a:avLst>
              <a:gd name="adj" fmla="val 91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72743" y="4175295"/>
            <a:ext cx="5961674" cy="890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282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A) Higher SAMM scores correlate with increased development time</a:t>
            </a:r>
            <a:endParaRPr lang="en-US" sz="2000"/>
          </a:p>
        </p:txBody>
      </p:sp>
      <p:sp>
        <p:nvSpPr>
          <p:cNvPr id="8" name="Shape 5"/>
          <p:cNvSpPr/>
          <p:nvPr/>
        </p:nvSpPr>
        <p:spPr>
          <a:xfrm>
            <a:off x="7471878" y="3851190"/>
            <a:ext cx="6609882" cy="1538573"/>
          </a:xfrm>
          <a:prstGeom prst="roundRect">
            <a:avLst>
              <a:gd name="adj" fmla="val 91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795983" y="4175295"/>
            <a:ext cx="5961674" cy="890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2820" b="1" u="sng" kern="1200">
                <a:solidFill>
                  <a:srgbClr val="FFFF00"/>
                </a:solidFill>
                <a:latin typeface="adonis-web" pitchFamily="34" charset="0"/>
                <a:ea typeface="adonis-web" pitchFamily="34" charset="-122"/>
                <a:cs typeface="+mn-cs"/>
              </a:rPr>
              <a:t>B) Higher SAMM scores correlate with lower risk scores in their ASPM tool</a:t>
            </a:r>
            <a:endParaRPr lang="en-US" sz="2000" b="1" u="sng">
              <a:solidFill>
                <a:srgbClr val="FFFF00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548640" y="5703120"/>
            <a:ext cx="6609882" cy="1538573"/>
          </a:xfrm>
          <a:prstGeom prst="roundRect">
            <a:avLst>
              <a:gd name="adj" fmla="val 91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72743" y="6027224"/>
            <a:ext cx="5961674" cy="890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282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C) SAMM scores have no correlation with other security metrics</a:t>
            </a:r>
            <a:endParaRPr lang="en-US" sz="2000"/>
          </a:p>
        </p:txBody>
      </p:sp>
      <p:sp>
        <p:nvSpPr>
          <p:cNvPr id="12" name="Shape 9"/>
          <p:cNvSpPr/>
          <p:nvPr/>
        </p:nvSpPr>
        <p:spPr>
          <a:xfrm>
            <a:off x="7471878" y="5703120"/>
            <a:ext cx="6609882" cy="1538573"/>
          </a:xfrm>
          <a:prstGeom prst="roundRect">
            <a:avLst>
              <a:gd name="adj" fmla="val 91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795983" y="6027224"/>
            <a:ext cx="5961674" cy="890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2820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D) Lower SAMM scores indicate better adherence to industry standards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17241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1" name="Picture 313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2"/>
            <a:ext cx="4844414" cy="5025978"/>
          </a:xfrm>
          <a:prstGeom prst="rect">
            <a:avLst/>
          </a:prstGeom>
        </p:spPr>
      </p:pic>
      <p:pic>
        <p:nvPicPr>
          <p:cNvPr id="3133" name="Picture 313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6"/>
            <a:ext cx="1826894" cy="2838544"/>
          </a:xfrm>
          <a:prstGeom prst="rect">
            <a:avLst/>
          </a:prstGeom>
        </p:spPr>
      </p:pic>
      <p:sp>
        <p:nvSpPr>
          <p:cNvPr id="3135" name="Oval 313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37" name="Picture 313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4" y="0"/>
            <a:ext cx="1924064" cy="1369688"/>
          </a:xfrm>
          <a:prstGeom prst="rect">
            <a:avLst/>
          </a:prstGeom>
        </p:spPr>
      </p:pic>
      <p:pic>
        <p:nvPicPr>
          <p:cNvPr id="3139" name="Picture 313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3" y="7315200"/>
            <a:ext cx="1192481" cy="914400"/>
          </a:xfrm>
          <a:prstGeom prst="rect">
            <a:avLst/>
          </a:prstGeom>
        </p:spPr>
      </p:pic>
      <p:sp>
        <p:nvSpPr>
          <p:cNvPr id="3141" name="Rectangle 314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842206" y="1745956"/>
            <a:ext cx="4010952" cy="3970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much did this all cost?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2985320-D64C-89E5-2A43-52BE8CB5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6" r="-2" b="-2"/>
          <a:stretch/>
        </p:blipFill>
        <p:spPr bwMode="auto">
          <a:xfrm>
            <a:off x="-1" y="10"/>
            <a:ext cx="9064967" cy="82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5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9BCBBD59-F4D5-ED92-E029-344BA62A98C3}"/>
              </a:ext>
            </a:extLst>
          </p:cNvPr>
          <p:cNvSpPr/>
          <p:nvPr/>
        </p:nvSpPr>
        <p:spPr>
          <a:xfrm>
            <a:off x="2606996" y="2893865"/>
            <a:ext cx="9416408" cy="67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801014">
              <a:lnSpc>
                <a:spcPts val="4354"/>
              </a:lnSpc>
              <a:spcAft>
                <a:spcPts val="720"/>
              </a:spcAft>
            </a:pPr>
            <a:r>
              <a:rPr lang="en-US" sz="4800" b="1" kern="1200" dirty="0">
                <a:latin typeface="adonis-web" pitchFamily="34" charset="0"/>
                <a:ea typeface="adonis-web" pitchFamily="34" charset="-122"/>
                <a:cs typeface="+mn-cs"/>
              </a:rPr>
              <a:t>A Risk-Driven and Measurable Approach</a:t>
            </a:r>
            <a:endParaRPr lang="en-US" sz="4800" b="1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5626C3D9-4D2F-4B32-1270-5661CC5F775F}"/>
              </a:ext>
            </a:extLst>
          </p:cNvPr>
          <p:cNvSpPr/>
          <p:nvPr/>
        </p:nvSpPr>
        <p:spPr>
          <a:xfrm>
            <a:off x="3067692" y="3942899"/>
            <a:ext cx="2232279" cy="279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801014">
              <a:lnSpc>
                <a:spcPts val="2177"/>
              </a:lnSpc>
              <a:spcAft>
                <a:spcPts val="720"/>
              </a:spcAft>
            </a:pPr>
            <a:r>
              <a:rPr lang="en-US" sz="2628" b="1" kern="1200" dirty="0">
                <a:solidFill>
                  <a:srgbClr val="FFFF00"/>
                </a:solidFill>
                <a:latin typeface="adonis-web" pitchFamily="34" charset="0"/>
                <a:ea typeface="adonis-web" pitchFamily="34" charset="-122"/>
                <a:cs typeface="+mn-cs"/>
              </a:rPr>
              <a:t>The Need</a:t>
            </a:r>
            <a:endParaRPr lang="en-US" sz="3000" b="1" dirty="0">
              <a:solidFill>
                <a:srgbClr val="FFFF00"/>
              </a:solidFill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F4696057-FC6C-DA94-73B4-BC39616BF8C5}"/>
              </a:ext>
            </a:extLst>
          </p:cNvPr>
          <p:cNvSpPr/>
          <p:nvPr/>
        </p:nvSpPr>
        <p:spPr>
          <a:xfrm>
            <a:off x="3067692" y="4418365"/>
            <a:ext cx="2507748" cy="5892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801014">
              <a:lnSpc>
                <a:spcPts val="2299"/>
              </a:lnSpc>
              <a:spcAft>
                <a:spcPts val="720"/>
              </a:spcAft>
            </a:pPr>
            <a:r>
              <a:rPr lang="en-US" sz="1927" kern="1200" dirty="0">
                <a:latin typeface="adonis-web" pitchFamily="34" charset="0"/>
                <a:ea typeface="adonis-web" pitchFamily="34" charset="-122"/>
                <a:cs typeface="+mn-cs"/>
              </a:rPr>
              <a:t>Security solutions should be risk-driven and measurable.</a:t>
            </a:r>
            <a:endParaRPr lang="en-US" sz="2200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8BBD93CB-D1D2-FA4C-4F45-8207413AA911}"/>
              </a:ext>
            </a:extLst>
          </p:cNvPr>
          <p:cNvSpPr/>
          <p:nvPr/>
        </p:nvSpPr>
        <p:spPr>
          <a:xfrm>
            <a:off x="6061327" y="3942899"/>
            <a:ext cx="2232279" cy="279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801014">
              <a:lnSpc>
                <a:spcPts val="2177"/>
              </a:lnSpc>
              <a:spcAft>
                <a:spcPts val="720"/>
              </a:spcAft>
            </a:pPr>
            <a:r>
              <a:rPr lang="en-US" sz="2628" b="1" kern="1200" dirty="0">
                <a:solidFill>
                  <a:srgbClr val="FF0000"/>
                </a:solidFill>
                <a:latin typeface="adonis-web" pitchFamily="34" charset="0"/>
                <a:ea typeface="adonis-web" pitchFamily="34" charset="-122"/>
                <a:cs typeface="+mn-cs"/>
              </a:rPr>
              <a:t>The Challenge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9E604BAF-AFD7-E979-22C8-F8CE292B4104}"/>
              </a:ext>
            </a:extLst>
          </p:cNvPr>
          <p:cNvSpPr/>
          <p:nvPr/>
        </p:nvSpPr>
        <p:spPr>
          <a:xfrm>
            <a:off x="6061327" y="4418365"/>
            <a:ext cx="2507748" cy="883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801014">
              <a:lnSpc>
                <a:spcPts val="2299"/>
              </a:lnSpc>
              <a:spcAft>
                <a:spcPts val="720"/>
              </a:spcAft>
            </a:pPr>
            <a:r>
              <a:rPr lang="en-US" sz="1927" kern="1200" dirty="0">
                <a:latin typeface="adonis-web" pitchFamily="34" charset="0"/>
                <a:ea typeface="adonis-web" pitchFamily="34" charset="-122"/>
                <a:cs typeface="+mn-cs"/>
              </a:rPr>
              <a:t>Finding a suitable AppSec program with these characteristics is difficult.</a:t>
            </a:r>
            <a:endParaRPr lang="en-US" sz="2200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6908F3B3-3E5D-327B-55D1-0843BAE78C61}"/>
              </a:ext>
            </a:extLst>
          </p:cNvPr>
          <p:cNvSpPr/>
          <p:nvPr/>
        </p:nvSpPr>
        <p:spPr>
          <a:xfrm>
            <a:off x="9054962" y="3942899"/>
            <a:ext cx="2232279" cy="279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801014">
              <a:lnSpc>
                <a:spcPts val="2177"/>
              </a:lnSpc>
              <a:spcAft>
                <a:spcPts val="720"/>
              </a:spcAft>
            </a:pPr>
            <a:r>
              <a:rPr lang="en-US" sz="2628" b="1" kern="1200" dirty="0">
                <a:solidFill>
                  <a:srgbClr val="00B050"/>
                </a:solidFill>
                <a:latin typeface="adonis-web" pitchFamily="34" charset="0"/>
                <a:ea typeface="adonis-web" pitchFamily="34" charset="-122"/>
                <a:cs typeface="+mn-cs"/>
              </a:rPr>
              <a:t>The Solution</a:t>
            </a:r>
            <a:endParaRPr lang="en-US" sz="3000" b="1" dirty="0">
              <a:solidFill>
                <a:srgbClr val="00B050"/>
              </a:solidFill>
            </a:endParaRP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26ECEF17-B345-BFBF-E0B2-7424778DF3C1}"/>
              </a:ext>
            </a:extLst>
          </p:cNvPr>
          <p:cNvSpPr/>
          <p:nvPr/>
        </p:nvSpPr>
        <p:spPr>
          <a:xfrm>
            <a:off x="9054962" y="4418365"/>
            <a:ext cx="2507748" cy="883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801014">
              <a:lnSpc>
                <a:spcPts val="2299"/>
              </a:lnSpc>
              <a:spcAft>
                <a:spcPts val="720"/>
              </a:spcAft>
            </a:pPr>
            <a:r>
              <a:rPr lang="en-US" sz="1927" kern="1200" dirty="0">
                <a:latin typeface="adonis-web" pitchFamily="34" charset="0"/>
                <a:ea typeface="adonis-web" pitchFamily="34" charset="-122"/>
                <a:cs typeface="+mn-cs"/>
              </a:rPr>
              <a:t>OWASP SAMM offers a clear, concise, and measurable framework.</a:t>
            </a:r>
            <a:endParaRPr lang="en-US" sz="2200" dirty="0"/>
          </a:p>
        </p:txBody>
      </p:sp>
      <p:pic>
        <p:nvPicPr>
          <p:cNvPr id="9" name="Picture 8" descr="A hand pointing at a graph&#10;&#10;Description automatically generated">
            <a:extLst>
              <a:ext uri="{FF2B5EF4-FFF2-40B4-BE49-F238E27FC236}">
                <a16:creationId xmlns:a16="http://schemas.microsoft.com/office/drawing/2014/main" id="{04B324DA-671B-5209-87E4-B9BE7702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" y="2133"/>
            <a:ext cx="14628561" cy="2747506"/>
          </a:xfrm>
          <a:prstGeom prst="rect">
            <a:avLst/>
          </a:prstGeom>
        </p:spPr>
      </p:pic>
      <p:pic>
        <p:nvPicPr>
          <p:cNvPr id="10" name="Picture 9" descr="A group of people standing around a scale&#10;&#10;Description automatically generated">
            <a:extLst>
              <a:ext uri="{FF2B5EF4-FFF2-40B4-BE49-F238E27FC236}">
                <a16:creationId xmlns:a16="http://schemas.microsoft.com/office/drawing/2014/main" id="{C8E50C63-93CE-3F53-CF37-E759FBBE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90" y="5675503"/>
            <a:ext cx="2005457" cy="2005457"/>
          </a:xfrm>
          <a:prstGeom prst="rect">
            <a:avLst/>
          </a:prstGeom>
        </p:spPr>
      </p:pic>
      <p:pic>
        <p:nvPicPr>
          <p:cNvPr id="11" name="Picture 10" descr="A person walking up to a maze&#10;&#10;Description automatically generated">
            <a:extLst>
              <a:ext uri="{FF2B5EF4-FFF2-40B4-BE49-F238E27FC236}">
                <a16:creationId xmlns:a16="http://schemas.microsoft.com/office/drawing/2014/main" id="{97FEB2C9-DDB9-DD52-2A7B-630665E75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327" y="5675503"/>
            <a:ext cx="2005456" cy="2005456"/>
          </a:xfrm>
          <a:prstGeom prst="rect">
            <a:avLst/>
          </a:prstGeom>
        </p:spPr>
      </p:pic>
      <p:pic>
        <p:nvPicPr>
          <p:cNvPr id="12" name="Picture 11" descr="A graphic design of a diagram&#10;&#10;Description automatically generated with medium confidence">
            <a:extLst>
              <a:ext uri="{FF2B5EF4-FFF2-40B4-BE49-F238E27FC236}">
                <a16:creationId xmlns:a16="http://schemas.microsoft.com/office/drawing/2014/main" id="{88B2C959-055B-C21F-1B80-B402DEB58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963" y="5675504"/>
            <a:ext cx="2005456" cy="2005456"/>
          </a:xfrm>
          <a:prstGeom prst="rect">
            <a:avLst/>
          </a:prstGeom>
        </p:spPr>
      </p:pic>
      <p:pic>
        <p:nvPicPr>
          <p:cNvPr id="13" name="Picture 12" descr="A hand pointing at a graph&#10;&#10;Description automatically generated">
            <a:extLst>
              <a:ext uri="{FF2B5EF4-FFF2-40B4-BE49-F238E27FC236}">
                <a16:creationId xmlns:a16="http://schemas.microsoft.com/office/drawing/2014/main" id="{C6740D60-C7DA-D0AD-E4D6-A57E1164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" y="0"/>
            <a:ext cx="14628561" cy="274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36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A4B8363-CEFD-EE9D-C2DB-1CF198B0DCDE}"/>
              </a:ext>
            </a:extLst>
          </p:cNvPr>
          <p:cNvSpPr txBox="1"/>
          <p:nvPr/>
        </p:nvSpPr>
        <p:spPr>
          <a:xfrm>
            <a:off x="-2775" y="3620267"/>
            <a:ext cx="14628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25880">
              <a:lnSpc>
                <a:spcPct val="90000"/>
              </a:lnSpc>
              <a:spcBef>
                <a:spcPct val="0"/>
              </a:spcBef>
              <a:spcAft>
                <a:spcPts val="87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86CE5-4DF2-7601-B15C-89043F1E684C}"/>
              </a:ext>
            </a:extLst>
          </p:cNvPr>
          <p:cNvSpPr txBox="1"/>
          <p:nvPr/>
        </p:nvSpPr>
        <p:spPr>
          <a:xfrm>
            <a:off x="997527" y="6191577"/>
            <a:ext cx="10030691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25880">
              <a:spcAft>
                <a:spcPts val="600"/>
              </a:spcAft>
            </a:pPr>
            <a:r>
              <a:rPr lang="en-US" sz="261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hope our experience with OWASP SAMM inspires </a:t>
            </a:r>
            <a:br>
              <a:rPr lang="en-US" sz="261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261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your own application security journey.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0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2"/>
            <a:ext cx="4844414" cy="5025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6"/>
            <a:ext cx="1826894" cy="283854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4" y="0"/>
            <a:ext cx="1924064" cy="1369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6338858" y="1745956"/>
            <a:ext cx="7514300" cy="3970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457200"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</p:txBody>
      </p:sp>
      <p:sp>
        <p:nvSpPr>
          <p:cNvPr id="6" name="Text 2"/>
          <p:cNvSpPr/>
          <p:nvPr/>
        </p:nvSpPr>
        <p:spPr>
          <a:xfrm>
            <a:off x="6338858" y="5716563"/>
            <a:ext cx="7514300" cy="1757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Test your understanding of Zebra Technologies' SAMM journey.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8"/>
          <a:srcRect b="1229"/>
          <a:stretch/>
        </p:blipFill>
        <p:spPr>
          <a:xfrm>
            <a:off x="-1" y="10"/>
            <a:ext cx="5561617" cy="82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4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48640" y="1459999"/>
            <a:ext cx="7122572" cy="8901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7008"/>
              </a:lnSpc>
              <a:spcAft>
                <a:spcPts val="600"/>
              </a:spcAft>
            </a:pPr>
            <a:r>
              <a:rPr lang="en-US" sz="5606" kern="120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Question 1</a:t>
            </a:r>
            <a:endParaRPr lang="en-US" sz="3976"/>
          </a:p>
        </p:txBody>
      </p:sp>
      <p:sp>
        <p:nvSpPr>
          <p:cNvPr id="5" name="Text 2"/>
          <p:cNvSpPr/>
          <p:nvPr/>
        </p:nvSpPr>
        <p:spPr>
          <a:xfrm>
            <a:off x="548640" y="2976909"/>
            <a:ext cx="13532954" cy="940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700"/>
              </a:lnSpc>
              <a:spcAft>
                <a:spcPts val="600"/>
              </a:spcAft>
            </a:pPr>
            <a:r>
              <a:rPr lang="en-US" sz="3525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What was the primary driver for Zebra Technologies to adopt a risk-driven and measurable approach to application security?</a:t>
            </a:r>
            <a:endParaRPr lang="en-US" sz="2500"/>
          </a:p>
        </p:txBody>
      </p:sp>
      <p:sp>
        <p:nvSpPr>
          <p:cNvPr id="6" name="Shape 3"/>
          <p:cNvSpPr/>
          <p:nvPr/>
        </p:nvSpPr>
        <p:spPr>
          <a:xfrm>
            <a:off x="548640" y="4269464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72743" y="4593567"/>
            <a:ext cx="3561285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A) Customer Trust</a:t>
            </a:r>
            <a:endParaRPr lang="en-US" sz="2200"/>
          </a:p>
        </p:txBody>
      </p:sp>
      <p:sp>
        <p:nvSpPr>
          <p:cNvPr id="8" name="Shape 5"/>
          <p:cNvSpPr/>
          <p:nvPr/>
        </p:nvSpPr>
        <p:spPr>
          <a:xfrm>
            <a:off x="7471878" y="4269464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795983" y="4593567"/>
            <a:ext cx="3561285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B) Lack of role models</a:t>
            </a:r>
            <a:endParaRPr lang="en-US" sz="2200"/>
          </a:p>
        </p:txBody>
      </p:sp>
      <p:sp>
        <p:nvSpPr>
          <p:cNvPr id="10" name="Shape 7"/>
          <p:cNvSpPr/>
          <p:nvPr/>
        </p:nvSpPr>
        <p:spPr>
          <a:xfrm>
            <a:off x="548640" y="5676210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72743" y="6000315"/>
            <a:ext cx="3907724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C) Tool-related challenges</a:t>
            </a:r>
            <a:endParaRPr lang="en-US" sz="2200"/>
          </a:p>
        </p:txBody>
      </p:sp>
      <p:sp>
        <p:nvSpPr>
          <p:cNvPr id="12" name="Shape 9"/>
          <p:cNvSpPr/>
          <p:nvPr/>
        </p:nvSpPr>
        <p:spPr>
          <a:xfrm>
            <a:off x="7471878" y="5676210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795983" y="6000315"/>
            <a:ext cx="3561285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D) All of the above</a:t>
            </a:r>
            <a:endParaRPr lang="en-US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48640" y="1459999"/>
            <a:ext cx="7122572" cy="8901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7008"/>
              </a:lnSpc>
              <a:spcAft>
                <a:spcPts val="600"/>
              </a:spcAft>
            </a:pPr>
            <a:r>
              <a:rPr lang="en-US" sz="5606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Question 1</a:t>
            </a:r>
            <a:endParaRPr lang="en-US" sz="3976" dirty="0"/>
          </a:p>
        </p:txBody>
      </p:sp>
      <p:sp>
        <p:nvSpPr>
          <p:cNvPr id="5" name="Text 2"/>
          <p:cNvSpPr/>
          <p:nvPr/>
        </p:nvSpPr>
        <p:spPr>
          <a:xfrm>
            <a:off x="548640" y="2976909"/>
            <a:ext cx="13532954" cy="940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1289304">
              <a:lnSpc>
                <a:spcPts val="3700"/>
              </a:lnSpc>
              <a:spcAft>
                <a:spcPts val="600"/>
              </a:spcAft>
            </a:pPr>
            <a:r>
              <a:rPr lang="en-US" sz="3525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What was the primary driver for Zebra Technologies to adopt a risk-driven and measurable approach to application security?</a:t>
            </a:r>
            <a:endParaRPr lang="en-US" sz="2500"/>
          </a:p>
        </p:txBody>
      </p:sp>
      <p:sp>
        <p:nvSpPr>
          <p:cNvPr id="6" name="Shape 3"/>
          <p:cNvSpPr/>
          <p:nvPr/>
        </p:nvSpPr>
        <p:spPr>
          <a:xfrm>
            <a:off x="548640" y="4269464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72743" y="4593567"/>
            <a:ext cx="3561285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A) Customer Trust</a:t>
            </a:r>
            <a:endParaRPr lang="en-US" sz="2200"/>
          </a:p>
        </p:txBody>
      </p:sp>
      <p:sp>
        <p:nvSpPr>
          <p:cNvPr id="8" name="Shape 5"/>
          <p:cNvSpPr/>
          <p:nvPr/>
        </p:nvSpPr>
        <p:spPr>
          <a:xfrm>
            <a:off x="7471878" y="4269464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795983" y="4593567"/>
            <a:ext cx="3561285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B) Lack of role models</a:t>
            </a:r>
            <a:endParaRPr lang="en-US" sz="2200"/>
          </a:p>
        </p:txBody>
      </p:sp>
      <p:sp>
        <p:nvSpPr>
          <p:cNvPr id="10" name="Shape 7"/>
          <p:cNvSpPr/>
          <p:nvPr/>
        </p:nvSpPr>
        <p:spPr>
          <a:xfrm>
            <a:off x="548640" y="5676210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72743" y="6000315"/>
            <a:ext cx="3907724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C) Tool-related challenges</a:t>
            </a:r>
            <a:endParaRPr lang="en-US" sz="2200"/>
          </a:p>
        </p:txBody>
      </p:sp>
      <p:sp>
        <p:nvSpPr>
          <p:cNvPr id="12" name="Shape 9"/>
          <p:cNvSpPr/>
          <p:nvPr/>
        </p:nvSpPr>
        <p:spPr>
          <a:xfrm>
            <a:off x="7471878" y="5676210"/>
            <a:ext cx="6609882" cy="1093391"/>
          </a:xfrm>
          <a:prstGeom prst="roundRect">
            <a:avLst>
              <a:gd name="adj" fmla="val 128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795983" y="6000315"/>
            <a:ext cx="3561285" cy="445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289304">
              <a:lnSpc>
                <a:spcPts val="3504"/>
              </a:lnSpc>
              <a:spcAft>
                <a:spcPts val="600"/>
              </a:spcAft>
            </a:pPr>
            <a:r>
              <a:rPr lang="en-US" sz="3102" b="1" u="sng" kern="1200" dirty="0">
                <a:solidFill>
                  <a:srgbClr val="FFFF00"/>
                </a:solidFill>
                <a:latin typeface="adonis-web" pitchFamily="34" charset="0"/>
                <a:ea typeface="adonis-web" pitchFamily="34" charset="-122"/>
                <a:cs typeface="+mn-cs"/>
              </a:rPr>
              <a:t>D) All of the above</a:t>
            </a:r>
            <a:endParaRPr lang="en-US" sz="2200" u="sng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>
            <a:extLst>
              <a:ext uri="{FF2B5EF4-FFF2-40B4-BE49-F238E27FC236}">
                <a16:creationId xmlns:a16="http://schemas.microsoft.com/office/drawing/2014/main" id="{B8B57D10-EEBB-7F1B-8C64-A59694066328}"/>
              </a:ext>
            </a:extLst>
          </p:cNvPr>
          <p:cNvSpPr/>
          <p:nvPr/>
        </p:nvSpPr>
        <p:spPr>
          <a:xfrm>
            <a:off x="2107861" y="2459882"/>
            <a:ext cx="5670319" cy="576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20090">
              <a:lnSpc>
                <a:spcPts val="3914"/>
              </a:lnSpc>
              <a:spcAft>
                <a:spcPts val="630"/>
              </a:spcAft>
            </a:pPr>
            <a:r>
              <a:rPr lang="en-US" sz="4800" b="1" kern="1200" dirty="0">
                <a:latin typeface="adonis-web" pitchFamily="34" charset="0"/>
                <a:ea typeface="adonis-web" pitchFamily="34" charset="-122"/>
                <a:cs typeface="+mn-cs"/>
              </a:rPr>
              <a:t>Why OWASP SAMM?</a:t>
            </a:r>
            <a:endParaRPr lang="en-US" sz="4800" b="1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74FD9249-1901-28C2-DCA6-03861CA00721}"/>
              </a:ext>
            </a:extLst>
          </p:cNvPr>
          <p:cNvSpPr/>
          <p:nvPr/>
        </p:nvSpPr>
        <p:spPr>
          <a:xfrm>
            <a:off x="670596" y="4108448"/>
            <a:ext cx="7675252" cy="3004974"/>
          </a:xfrm>
          <a:prstGeom prst="roundRect">
            <a:avLst>
              <a:gd name="adj" fmla="val 266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b="1"/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A1AC4BDB-E66A-A4EC-450D-4450276CDC4E}"/>
              </a:ext>
            </a:extLst>
          </p:cNvPr>
          <p:cNvSpPr/>
          <p:nvPr/>
        </p:nvSpPr>
        <p:spPr>
          <a:xfrm>
            <a:off x="676692" y="4114543"/>
            <a:ext cx="7662203" cy="4919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200" b="1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1B3E95BA-B0E4-ACB8-0C2F-B459E1293C16}"/>
              </a:ext>
            </a:extLst>
          </p:cNvPr>
          <p:cNvSpPr/>
          <p:nvPr/>
        </p:nvSpPr>
        <p:spPr>
          <a:xfrm>
            <a:off x="855460" y="4227215"/>
            <a:ext cx="2195229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969" b="1" kern="1200" dirty="0">
                <a:latin typeface="adonis-web" pitchFamily="34" charset="0"/>
                <a:ea typeface="adonis-web" pitchFamily="34" charset="-122"/>
                <a:cs typeface="+mn-cs"/>
              </a:rPr>
              <a:t>Framework</a:t>
            </a:r>
            <a:endParaRPr lang="en-US" sz="2500" b="1" dirty="0"/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05EEDD18-E238-6968-20B0-9D50FDD5ACB3}"/>
              </a:ext>
            </a:extLst>
          </p:cNvPr>
          <p:cNvSpPr/>
          <p:nvPr/>
        </p:nvSpPr>
        <p:spPr>
          <a:xfrm>
            <a:off x="3412227" y="4227215"/>
            <a:ext cx="2192181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969" b="1" kern="1200" dirty="0">
                <a:latin typeface="adonis-web" pitchFamily="34" charset="0"/>
                <a:ea typeface="adonis-web" pitchFamily="34" charset="-122"/>
                <a:cs typeface="+mn-cs"/>
              </a:rPr>
              <a:t>Measurability</a:t>
            </a:r>
            <a:endParaRPr lang="en-US" sz="2500" b="1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E27431AC-969C-81D0-6DA8-C82EBE0FC99F}"/>
              </a:ext>
            </a:extLst>
          </p:cNvPr>
          <p:cNvSpPr/>
          <p:nvPr/>
        </p:nvSpPr>
        <p:spPr>
          <a:xfrm>
            <a:off x="5965945" y="4227215"/>
            <a:ext cx="2195229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969" b="1" kern="1200">
                <a:latin typeface="adonis-web" pitchFamily="34" charset="0"/>
                <a:ea typeface="adonis-web" pitchFamily="34" charset="-122"/>
                <a:cs typeface="+mn-cs"/>
              </a:rPr>
              <a:t>Clarity</a:t>
            </a:r>
            <a:endParaRPr lang="en-US" sz="2500" b="1"/>
          </a:p>
        </p:txBody>
      </p:sp>
      <p:sp>
        <p:nvSpPr>
          <p:cNvPr id="30" name="Shape 7">
            <a:extLst>
              <a:ext uri="{FF2B5EF4-FFF2-40B4-BE49-F238E27FC236}">
                <a16:creationId xmlns:a16="http://schemas.microsoft.com/office/drawing/2014/main" id="{0B8D6665-1AD9-EC2C-35F3-0BCFB69BB4E2}"/>
              </a:ext>
            </a:extLst>
          </p:cNvPr>
          <p:cNvSpPr/>
          <p:nvPr/>
        </p:nvSpPr>
        <p:spPr>
          <a:xfrm>
            <a:off x="676692" y="4606467"/>
            <a:ext cx="7662203" cy="4919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B0937A47-9728-D20D-00AF-4E6387892422}"/>
              </a:ext>
            </a:extLst>
          </p:cNvPr>
          <p:cNvSpPr/>
          <p:nvPr/>
        </p:nvSpPr>
        <p:spPr>
          <a:xfrm>
            <a:off x="855460" y="4719139"/>
            <a:ext cx="2195229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733" b="1" kern="1200" dirty="0">
                <a:latin typeface="adonis-web" pitchFamily="34" charset="0"/>
                <a:ea typeface="adonis-web" pitchFamily="34" charset="-122"/>
                <a:cs typeface="+mn-cs"/>
              </a:rPr>
              <a:t>ISO27001, </a:t>
            </a:r>
            <a:r>
              <a:rPr lang="en-US" sz="1733" b="1" kern="1200" dirty="0" err="1">
                <a:latin typeface="adonis-web" pitchFamily="34" charset="0"/>
                <a:ea typeface="adonis-web" pitchFamily="34" charset="-122"/>
                <a:cs typeface="+mn-cs"/>
              </a:rPr>
              <a:t>FedRamp</a:t>
            </a:r>
            <a:r>
              <a:rPr lang="en-US" sz="1733" b="1" kern="1200" dirty="0">
                <a:latin typeface="adonis-web" pitchFamily="34" charset="0"/>
                <a:ea typeface="adonis-web" pitchFamily="34" charset="-122"/>
                <a:cs typeface="+mn-cs"/>
              </a:rPr>
              <a:t>, SOC2</a:t>
            </a:r>
            <a:endParaRPr lang="en-US" sz="2200" b="1" dirty="0"/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CD96F964-DDF4-EC08-6BE0-47089237FA0A}"/>
              </a:ext>
            </a:extLst>
          </p:cNvPr>
          <p:cNvSpPr/>
          <p:nvPr/>
        </p:nvSpPr>
        <p:spPr>
          <a:xfrm>
            <a:off x="3412227" y="4719139"/>
            <a:ext cx="2192181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733" b="1" kern="1200">
                <a:latin typeface="adonis-web" pitchFamily="34" charset="0"/>
                <a:ea typeface="adonis-web" pitchFamily="34" charset="-122"/>
                <a:cs typeface="+mn-cs"/>
              </a:rPr>
              <a:t>No</a:t>
            </a:r>
            <a:endParaRPr lang="en-US" sz="2200" b="1"/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9FAE1927-6421-5391-37BC-D242B8AA0DC5}"/>
              </a:ext>
            </a:extLst>
          </p:cNvPr>
          <p:cNvSpPr/>
          <p:nvPr/>
        </p:nvSpPr>
        <p:spPr>
          <a:xfrm>
            <a:off x="5965945" y="4719139"/>
            <a:ext cx="2195229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379" b="1" kern="1200">
                <a:latin typeface="adonis-web" pitchFamily="34" charset="0"/>
                <a:ea typeface="adonis-web" pitchFamily="34" charset="-122"/>
                <a:cs typeface="+mn-cs"/>
              </a:rPr>
              <a:t>-</a:t>
            </a:r>
            <a:endParaRPr lang="en-US" sz="1750" b="1"/>
          </a:p>
        </p:txBody>
      </p:sp>
      <p:sp>
        <p:nvSpPr>
          <p:cNvPr id="34" name="Shape 11">
            <a:extLst>
              <a:ext uri="{FF2B5EF4-FFF2-40B4-BE49-F238E27FC236}">
                <a16:creationId xmlns:a16="http://schemas.microsoft.com/office/drawing/2014/main" id="{584571C9-678D-E8C1-7DA7-98190FC5719C}"/>
              </a:ext>
            </a:extLst>
          </p:cNvPr>
          <p:cNvSpPr/>
          <p:nvPr/>
        </p:nvSpPr>
        <p:spPr>
          <a:xfrm>
            <a:off x="676692" y="5098391"/>
            <a:ext cx="7662203" cy="4919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200" b="1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1248EE2C-6842-71D2-023B-73B4CF9D91EE}"/>
              </a:ext>
            </a:extLst>
          </p:cNvPr>
          <p:cNvSpPr/>
          <p:nvPr/>
        </p:nvSpPr>
        <p:spPr>
          <a:xfrm>
            <a:off x="855460" y="5211063"/>
            <a:ext cx="2195229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733" b="1" kern="1200" dirty="0">
                <a:latin typeface="adonis-web" pitchFamily="34" charset="0"/>
                <a:ea typeface="adonis-web" pitchFamily="34" charset="-122"/>
                <a:cs typeface="+mn-cs"/>
              </a:rPr>
              <a:t>NIST SSDF</a:t>
            </a:r>
            <a:endParaRPr lang="en-US" sz="2200" b="1" dirty="0"/>
          </a:p>
        </p:txBody>
      </p:sp>
      <p:sp>
        <p:nvSpPr>
          <p:cNvPr id="36" name="Text 13">
            <a:extLst>
              <a:ext uri="{FF2B5EF4-FFF2-40B4-BE49-F238E27FC236}">
                <a16:creationId xmlns:a16="http://schemas.microsoft.com/office/drawing/2014/main" id="{A7F091AD-94CD-17ED-ADAC-936DB566C646}"/>
              </a:ext>
            </a:extLst>
          </p:cNvPr>
          <p:cNvSpPr/>
          <p:nvPr/>
        </p:nvSpPr>
        <p:spPr>
          <a:xfrm>
            <a:off x="3412227" y="5211063"/>
            <a:ext cx="2192181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733" b="1" kern="1200">
                <a:latin typeface="adonis-web" pitchFamily="34" charset="0"/>
                <a:ea typeface="adonis-web" pitchFamily="34" charset="-122"/>
                <a:cs typeface="+mn-cs"/>
              </a:rPr>
              <a:t>Vague</a:t>
            </a:r>
            <a:endParaRPr lang="en-US" sz="2200" b="1"/>
          </a:p>
        </p:txBody>
      </p:sp>
      <p:sp>
        <p:nvSpPr>
          <p:cNvPr id="37" name="Text 14">
            <a:extLst>
              <a:ext uri="{FF2B5EF4-FFF2-40B4-BE49-F238E27FC236}">
                <a16:creationId xmlns:a16="http://schemas.microsoft.com/office/drawing/2014/main" id="{D41B01C7-9ECC-3AA4-06A0-9E4C6EF64A44}"/>
              </a:ext>
            </a:extLst>
          </p:cNvPr>
          <p:cNvSpPr/>
          <p:nvPr/>
        </p:nvSpPr>
        <p:spPr>
          <a:xfrm>
            <a:off x="5965945" y="5211063"/>
            <a:ext cx="2195229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379" b="1" kern="1200">
                <a:latin typeface="adonis-web" pitchFamily="34" charset="0"/>
                <a:ea typeface="adonis-web" pitchFamily="34" charset="-122"/>
                <a:cs typeface="+mn-cs"/>
              </a:rPr>
              <a:t>-</a:t>
            </a:r>
            <a:endParaRPr lang="en-US" sz="1750" b="1"/>
          </a:p>
        </p:txBody>
      </p:sp>
      <p:sp>
        <p:nvSpPr>
          <p:cNvPr id="38" name="Shape 15">
            <a:extLst>
              <a:ext uri="{FF2B5EF4-FFF2-40B4-BE49-F238E27FC236}">
                <a16:creationId xmlns:a16="http://schemas.microsoft.com/office/drawing/2014/main" id="{848307F3-9909-35AE-6FFC-2394F9BB48C2}"/>
              </a:ext>
            </a:extLst>
          </p:cNvPr>
          <p:cNvSpPr/>
          <p:nvPr/>
        </p:nvSpPr>
        <p:spPr>
          <a:xfrm>
            <a:off x="676692" y="5590316"/>
            <a:ext cx="7662203" cy="7585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b="1"/>
          </a:p>
        </p:txBody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E32FA7E8-4D0D-3702-896E-96A94C53D7CB}"/>
              </a:ext>
            </a:extLst>
          </p:cNvPr>
          <p:cNvSpPr/>
          <p:nvPr/>
        </p:nvSpPr>
        <p:spPr>
          <a:xfrm>
            <a:off x="855460" y="5702987"/>
            <a:ext cx="2195229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733" b="1" kern="1200">
                <a:latin typeface="adonis-web" pitchFamily="34" charset="0"/>
                <a:ea typeface="adonis-web" pitchFamily="34" charset="-122"/>
                <a:cs typeface="+mn-cs"/>
              </a:rPr>
              <a:t>BSIMM</a:t>
            </a:r>
            <a:endParaRPr lang="en-US" sz="2200" b="1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D50F4658-6BF0-C4FB-9B18-3180216D09D8}"/>
              </a:ext>
            </a:extLst>
          </p:cNvPr>
          <p:cNvSpPr/>
          <p:nvPr/>
        </p:nvSpPr>
        <p:spPr>
          <a:xfrm>
            <a:off x="3412227" y="5702987"/>
            <a:ext cx="2192181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733" b="1" kern="1200">
                <a:latin typeface="adonis-web" pitchFamily="34" charset="0"/>
                <a:ea typeface="adonis-web" pitchFamily="34" charset="-122"/>
                <a:cs typeface="+mn-cs"/>
              </a:rPr>
              <a:t>Yes, but complex</a:t>
            </a:r>
            <a:endParaRPr lang="en-US" sz="2200" b="1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BA3634E2-F585-DAB4-4316-F43318654323}"/>
              </a:ext>
            </a:extLst>
          </p:cNvPr>
          <p:cNvSpPr/>
          <p:nvPr/>
        </p:nvSpPr>
        <p:spPr>
          <a:xfrm>
            <a:off x="5965945" y="5702987"/>
            <a:ext cx="2195229" cy="53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733" b="1" kern="1200">
                <a:latin typeface="adonis-web" pitchFamily="34" charset="0"/>
                <a:ea typeface="adonis-web" pitchFamily="34" charset="-122"/>
                <a:cs typeface="+mn-cs"/>
              </a:rPr>
              <a:t>Privately owned, hard to comprehend</a:t>
            </a:r>
            <a:endParaRPr lang="en-US" sz="2200" b="1"/>
          </a:p>
        </p:txBody>
      </p:sp>
      <p:sp>
        <p:nvSpPr>
          <p:cNvPr id="42" name="Shape 19">
            <a:extLst>
              <a:ext uri="{FF2B5EF4-FFF2-40B4-BE49-F238E27FC236}">
                <a16:creationId xmlns:a16="http://schemas.microsoft.com/office/drawing/2014/main" id="{BA6D6F53-1056-E059-9943-1266CE2AEFC7}"/>
              </a:ext>
            </a:extLst>
          </p:cNvPr>
          <p:cNvSpPr/>
          <p:nvPr/>
        </p:nvSpPr>
        <p:spPr>
          <a:xfrm>
            <a:off x="676692" y="6348821"/>
            <a:ext cx="7662203" cy="7585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200" b="1"/>
          </a:p>
        </p:txBody>
      </p:sp>
      <p:sp>
        <p:nvSpPr>
          <p:cNvPr id="43" name="Text 20">
            <a:extLst>
              <a:ext uri="{FF2B5EF4-FFF2-40B4-BE49-F238E27FC236}">
                <a16:creationId xmlns:a16="http://schemas.microsoft.com/office/drawing/2014/main" id="{676BCC04-16BC-32F6-9899-1E9FC50924D9}"/>
              </a:ext>
            </a:extLst>
          </p:cNvPr>
          <p:cNvSpPr/>
          <p:nvPr/>
        </p:nvSpPr>
        <p:spPr>
          <a:xfrm>
            <a:off x="855460" y="6461491"/>
            <a:ext cx="2195229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733" b="1" kern="1200">
                <a:latin typeface="adonis-web" pitchFamily="34" charset="0"/>
                <a:ea typeface="adonis-web" pitchFamily="34" charset="-122"/>
                <a:cs typeface="+mn-cs"/>
              </a:rPr>
              <a:t>OWASP SAMM</a:t>
            </a:r>
            <a:endParaRPr lang="en-US" sz="2200" b="1"/>
          </a:p>
        </p:txBody>
      </p:sp>
      <p:sp>
        <p:nvSpPr>
          <p:cNvPr id="44" name="Text 21">
            <a:extLst>
              <a:ext uri="{FF2B5EF4-FFF2-40B4-BE49-F238E27FC236}">
                <a16:creationId xmlns:a16="http://schemas.microsoft.com/office/drawing/2014/main" id="{D233E5D7-4913-0D71-9DC4-84B719D82697}"/>
              </a:ext>
            </a:extLst>
          </p:cNvPr>
          <p:cNvSpPr/>
          <p:nvPr/>
        </p:nvSpPr>
        <p:spPr>
          <a:xfrm>
            <a:off x="3412227" y="6461491"/>
            <a:ext cx="2192181" cy="26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733" b="1" kern="1200">
                <a:latin typeface="adonis-web" pitchFamily="34" charset="0"/>
                <a:ea typeface="adonis-web" pitchFamily="34" charset="-122"/>
                <a:cs typeface="+mn-cs"/>
              </a:rPr>
              <a:t>Yes</a:t>
            </a:r>
            <a:endParaRPr lang="en-US" sz="2200" b="1"/>
          </a:p>
        </p:txBody>
      </p:sp>
      <p:sp>
        <p:nvSpPr>
          <p:cNvPr id="45" name="Text 22">
            <a:extLst>
              <a:ext uri="{FF2B5EF4-FFF2-40B4-BE49-F238E27FC236}">
                <a16:creationId xmlns:a16="http://schemas.microsoft.com/office/drawing/2014/main" id="{B42075BB-B74F-F102-5BA5-9825D837606E}"/>
              </a:ext>
            </a:extLst>
          </p:cNvPr>
          <p:cNvSpPr/>
          <p:nvPr/>
        </p:nvSpPr>
        <p:spPr>
          <a:xfrm>
            <a:off x="5965945" y="6461491"/>
            <a:ext cx="2195229" cy="53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20090">
              <a:lnSpc>
                <a:spcPts val="2066"/>
              </a:lnSpc>
              <a:spcAft>
                <a:spcPts val="630"/>
              </a:spcAft>
            </a:pPr>
            <a:r>
              <a:rPr lang="en-US" sz="1733" b="1" kern="1200">
                <a:latin typeface="adonis-web" pitchFamily="34" charset="0"/>
                <a:ea typeface="adonis-web" pitchFamily="34" charset="-122"/>
                <a:cs typeface="+mn-cs"/>
              </a:rPr>
              <a:t>Clear, concise, easy to measure</a:t>
            </a:r>
            <a:endParaRPr lang="en-US" sz="2200" b="1"/>
          </a:p>
        </p:txBody>
      </p:sp>
      <p:pic>
        <p:nvPicPr>
          <p:cNvPr id="46" name="Picture 45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00FBD602-CDA7-2B1A-8D82-F6828CBF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150" y="0"/>
            <a:ext cx="5496331" cy="5496331"/>
          </a:xfrm>
          <a:prstGeom prst="rect">
            <a:avLst/>
          </a:prstGeom>
        </p:spPr>
      </p:pic>
      <p:pic>
        <p:nvPicPr>
          <p:cNvPr id="4098" name="Picture 2" descr="OWASP SAMM version 2: Analyze and improve organizational security posture -  Help Net Security">
            <a:extLst>
              <a:ext uri="{FF2B5EF4-FFF2-40B4-BE49-F238E27FC236}">
                <a16:creationId xmlns:a16="http://schemas.microsoft.com/office/drawing/2014/main" id="{FD3A98CF-4C9F-0165-BDAC-802C2E18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8" y="1469"/>
            <a:ext cx="4226819" cy="18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93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86A93E-80E6-F7CE-ECE7-898FE21ED1F8}"/>
              </a:ext>
            </a:extLst>
          </p:cNvPr>
          <p:cNvSpPr/>
          <p:nvPr/>
        </p:nvSpPr>
        <p:spPr>
          <a:xfrm>
            <a:off x="1154964" y="1147755"/>
            <a:ext cx="7925536" cy="2460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786384">
              <a:lnSpc>
                <a:spcPct val="90000"/>
              </a:lnSpc>
              <a:spcBef>
                <a:spcPct val="0"/>
              </a:spcBef>
              <a:spcAft>
                <a:spcPts val="516"/>
              </a:spcAft>
            </a:pPr>
            <a:r>
              <a:rPr lang="en-US" sz="4800" b="1" kern="1200" dirty="0">
                <a:latin typeface="+mj-lt"/>
                <a:ea typeface="+mj-ea"/>
                <a:cs typeface="+mj-cs"/>
              </a:rPr>
              <a:t>Implementing SAMM at Zebra Technologies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9783F2-42A0-6CE7-825E-D1E8A4C6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354" y="0"/>
            <a:ext cx="4691045" cy="822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hape 2">
            <a:extLst>
              <a:ext uri="{FF2B5EF4-FFF2-40B4-BE49-F238E27FC236}">
                <a16:creationId xmlns:a16="http://schemas.microsoft.com/office/drawing/2014/main" id="{5CDBCBA3-61C9-7839-9365-3C1E6D016125}"/>
              </a:ext>
            </a:extLst>
          </p:cNvPr>
          <p:cNvSpPr/>
          <p:nvPr/>
        </p:nvSpPr>
        <p:spPr>
          <a:xfrm>
            <a:off x="750868" y="4221223"/>
            <a:ext cx="46459" cy="2962645"/>
          </a:xfrm>
          <a:prstGeom prst="roundRect">
            <a:avLst>
              <a:gd name="adj" fmla="val 2251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Shape 3">
            <a:extLst>
              <a:ext uri="{FF2B5EF4-FFF2-40B4-BE49-F238E27FC236}">
                <a16:creationId xmlns:a16="http://schemas.microsoft.com/office/drawing/2014/main" id="{7704C260-4AB6-4B64-EA02-9F07083C86D5}"/>
              </a:ext>
            </a:extLst>
          </p:cNvPr>
          <p:cNvSpPr/>
          <p:nvPr/>
        </p:nvSpPr>
        <p:spPr>
          <a:xfrm>
            <a:off x="892918" y="4470545"/>
            <a:ext cx="813493" cy="45719"/>
          </a:xfrm>
          <a:prstGeom prst="roundRect">
            <a:avLst>
              <a:gd name="adj" fmla="val 2251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">
            <a:extLst>
              <a:ext uri="{FF2B5EF4-FFF2-40B4-BE49-F238E27FC236}">
                <a16:creationId xmlns:a16="http://schemas.microsoft.com/office/drawing/2014/main" id="{54BF7A74-B9AF-8078-8DA8-61F41CEF72DE}"/>
              </a:ext>
            </a:extLst>
          </p:cNvPr>
          <p:cNvSpPr/>
          <p:nvPr/>
        </p:nvSpPr>
        <p:spPr>
          <a:xfrm>
            <a:off x="631941" y="4351680"/>
            <a:ext cx="523023" cy="289091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5">
            <a:extLst>
              <a:ext uri="{FF2B5EF4-FFF2-40B4-BE49-F238E27FC236}">
                <a16:creationId xmlns:a16="http://schemas.microsoft.com/office/drawing/2014/main" id="{532727EA-0876-F70B-E8C1-F56D65AA3A41}"/>
              </a:ext>
            </a:extLst>
          </p:cNvPr>
          <p:cNvSpPr/>
          <p:nvPr/>
        </p:nvSpPr>
        <p:spPr>
          <a:xfrm>
            <a:off x="719202" y="4403080"/>
            <a:ext cx="173138" cy="175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471830">
              <a:lnSpc>
                <a:spcPts val="1232"/>
              </a:lnSpc>
              <a:spcAft>
                <a:spcPts val="516"/>
              </a:spcAft>
            </a:pPr>
            <a:r>
              <a:rPr lang="en-US" kern="1200">
                <a:latin typeface="adonis-web" pitchFamily="34" charset="0"/>
                <a:ea typeface="adonis-web" pitchFamily="34" charset="-122"/>
                <a:cs typeface="+mn-cs"/>
              </a:rPr>
              <a:t>1</a:t>
            </a:r>
            <a:endParaRPr lang="en-US"/>
          </a:p>
        </p:txBody>
      </p:sp>
      <p:sp>
        <p:nvSpPr>
          <p:cNvPr id="44" name="Text 6">
            <a:extLst>
              <a:ext uri="{FF2B5EF4-FFF2-40B4-BE49-F238E27FC236}">
                <a16:creationId xmlns:a16="http://schemas.microsoft.com/office/drawing/2014/main" id="{9E4D3543-DF6C-56CB-9556-9C21D77B5E21}"/>
              </a:ext>
            </a:extLst>
          </p:cNvPr>
          <p:cNvSpPr/>
          <p:nvPr/>
        </p:nvSpPr>
        <p:spPr>
          <a:xfrm>
            <a:off x="1400358" y="4337198"/>
            <a:ext cx="2641521" cy="182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471830">
              <a:lnSpc>
                <a:spcPts val="1282"/>
              </a:lnSpc>
              <a:spcAft>
                <a:spcPts val="516"/>
              </a:spcAft>
            </a:pPr>
            <a:r>
              <a:rPr lang="en-US" b="1" kern="1200" dirty="0">
                <a:latin typeface="adonis-web" pitchFamily="34" charset="0"/>
                <a:ea typeface="adonis-web" pitchFamily="34" charset="-122"/>
                <a:cs typeface="+mn-cs"/>
              </a:rPr>
              <a:t>2022</a:t>
            </a:r>
            <a:endParaRPr lang="en-US" b="1" dirty="0"/>
          </a:p>
        </p:txBody>
      </p:sp>
      <p:sp>
        <p:nvSpPr>
          <p:cNvPr id="45" name="Text 7">
            <a:extLst>
              <a:ext uri="{FF2B5EF4-FFF2-40B4-BE49-F238E27FC236}">
                <a16:creationId xmlns:a16="http://schemas.microsoft.com/office/drawing/2014/main" id="{C339413C-F6A8-95FA-60EC-52996E270343}"/>
              </a:ext>
            </a:extLst>
          </p:cNvPr>
          <p:cNvSpPr/>
          <p:nvPr/>
        </p:nvSpPr>
        <p:spPr>
          <a:xfrm>
            <a:off x="1400359" y="4571511"/>
            <a:ext cx="8538995" cy="38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471830">
              <a:lnSpc>
                <a:spcPts val="1354"/>
              </a:lnSpc>
              <a:spcAft>
                <a:spcPts val="516"/>
              </a:spcAft>
            </a:pPr>
            <a:r>
              <a:rPr lang="en-US" kern="1200" dirty="0">
                <a:latin typeface="adonis-web" pitchFamily="34" charset="0"/>
                <a:ea typeface="adonis-web" pitchFamily="34" charset="-122"/>
                <a:cs typeface="+mn-cs"/>
              </a:rPr>
              <a:t>In 2022, we introduced the OWASP SAMM framework to systematically assess and improve our application security practices.</a:t>
            </a:r>
            <a:endParaRPr lang="en-US" dirty="0"/>
          </a:p>
        </p:txBody>
      </p:sp>
      <p:sp>
        <p:nvSpPr>
          <p:cNvPr id="46" name="Shape 8">
            <a:extLst>
              <a:ext uri="{FF2B5EF4-FFF2-40B4-BE49-F238E27FC236}">
                <a16:creationId xmlns:a16="http://schemas.microsoft.com/office/drawing/2014/main" id="{D3B86C03-86A4-6774-6CF7-0654F2D445AE}"/>
              </a:ext>
            </a:extLst>
          </p:cNvPr>
          <p:cNvSpPr/>
          <p:nvPr/>
        </p:nvSpPr>
        <p:spPr>
          <a:xfrm>
            <a:off x="892918" y="5400714"/>
            <a:ext cx="813493" cy="45719"/>
          </a:xfrm>
          <a:prstGeom prst="roundRect">
            <a:avLst>
              <a:gd name="adj" fmla="val 2251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Shape 9">
            <a:extLst>
              <a:ext uri="{FF2B5EF4-FFF2-40B4-BE49-F238E27FC236}">
                <a16:creationId xmlns:a16="http://schemas.microsoft.com/office/drawing/2014/main" id="{94809777-593B-A3F9-E3B7-5E644A8E8028}"/>
              </a:ext>
            </a:extLst>
          </p:cNvPr>
          <p:cNvSpPr/>
          <p:nvPr/>
        </p:nvSpPr>
        <p:spPr>
          <a:xfrm>
            <a:off x="631941" y="5281849"/>
            <a:ext cx="523023" cy="289091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 10">
            <a:extLst>
              <a:ext uri="{FF2B5EF4-FFF2-40B4-BE49-F238E27FC236}">
                <a16:creationId xmlns:a16="http://schemas.microsoft.com/office/drawing/2014/main" id="{1930E5EF-9430-C9F0-AF31-8D3C16BDCFE4}"/>
              </a:ext>
            </a:extLst>
          </p:cNvPr>
          <p:cNvSpPr/>
          <p:nvPr/>
        </p:nvSpPr>
        <p:spPr>
          <a:xfrm>
            <a:off x="719202" y="5333249"/>
            <a:ext cx="173138" cy="175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471830">
              <a:lnSpc>
                <a:spcPts val="1232"/>
              </a:lnSpc>
              <a:spcAft>
                <a:spcPts val="516"/>
              </a:spcAft>
            </a:pPr>
            <a:r>
              <a:rPr lang="en-US" kern="1200">
                <a:latin typeface="adonis-web" pitchFamily="34" charset="0"/>
                <a:ea typeface="adonis-web" pitchFamily="34" charset="-122"/>
                <a:cs typeface="+mn-cs"/>
              </a:rPr>
              <a:t>2</a:t>
            </a:r>
            <a:endParaRPr lang="en-US"/>
          </a:p>
        </p:txBody>
      </p:sp>
      <p:sp>
        <p:nvSpPr>
          <p:cNvPr id="49" name="Text 11">
            <a:extLst>
              <a:ext uri="{FF2B5EF4-FFF2-40B4-BE49-F238E27FC236}">
                <a16:creationId xmlns:a16="http://schemas.microsoft.com/office/drawing/2014/main" id="{383AF182-59BF-11FE-9086-5238914B9896}"/>
              </a:ext>
            </a:extLst>
          </p:cNvPr>
          <p:cNvSpPr/>
          <p:nvPr/>
        </p:nvSpPr>
        <p:spPr>
          <a:xfrm>
            <a:off x="1400358" y="5267367"/>
            <a:ext cx="2641521" cy="182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471830">
              <a:lnSpc>
                <a:spcPts val="1282"/>
              </a:lnSpc>
              <a:spcAft>
                <a:spcPts val="516"/>
              </a:spcAft>
            </a:pPr>
            <a:r>
              <a:rPr lang="en-US" b="1" kern="1200">
                <a:latin typeface="adonis-web" pitchFamily="34" charset="0"/>
                <a:ea typeface="adonis-web" pitchFamily="34" charset="-122"/>
                <a:cs typeface="+mn-cs"/>
              </a:rPr>
              <a:t>2022-2024</a:t>
            </a:r>
            <a:endParaRPr lang="en-US" b="1"/>
          </a:p>
        </p:txBody>
      </p:sp>
      <p:sp>
        <p:nvSpPr>
          <p:cNvPr id="50" name="Text 12">
            <a:extLst>
              <a:ext uri="{FF2B5EF4-FFF2-40B4-BE49-F238E27FC236}">
                <a16:creationId xmlns:a16="http://schemas.microsoft.com/office/drawing/2014/main" id="{0E72CB87-D0C4-C9F7-5259-B443F0F50629}"/>
              </a:ext>
            </a:extLst>
          </p:cNvPr>
          <p:cNvSpPr/>
          <p:nvPr/>
        </p:nvSpPr>
        <p:spPr>
          <a:xfrm>
            <a:off x="1400359" y="5501680"/>
            <a:ext cx="8538995" cy="38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471830">
              <a:lnSpc>
                <a:spcPts val="1354"/>
              </a:lnSpc>
              <a:spcAft>
                <a:spcPts val="516"/>
              </a:spcAft>
            </a:pPr>
            <a:r>
              <a:rPr lang="en-US" kern="1200" dirty="0">
                <a:latin typeface="adonis-web" pitchFamily="34" charset="0"/>
                <a:ea typeface="adonis-web" pitchFamily="34" charset="-122"/>
                <a:cs typeface="+mn-cs"/>
              </a:rPr>
              <a:t>Over 3 years, we've seen significant security improvements by implementing SAMM to identify gaps, streamline processes, and empower teams.</a:t>
            </a:r>
            <a:endParaRPr lang="en-US" dirty="0"/>
          </a:p>
        </p:txBody>
      </p:sp>
      <p:sp>
        <p:nvSpPr>
          <p:cNvPr id="51" name="Shape 13">
            <a:extLst>
              <a:ext uri="{FF2B5EF4-FFF2-40B4-BE49-F238E27FC236}">
                <a16:creationId xmlns:a16="http://schemas.microsoft.com/office/drawing/2014/main" id="{76172D90-E6A4-47F7-DC24-52B36324B770}"/>
              </a:ext>
            </a:extLst>
          </p:cNvPr>
          <p:cNvSpPr/>
          <p:nvPr/>
        </p:nvSpPr>
        <p:spPr>
          <a:xfrm>
            <a:off x="892918" y="6330883"/>
            <a:ext cx="813493" cy="45719"/>
          </a:xfrm>
          <a:prstGeom prst="roundRect">
            <a:avLst>
              <a:gd name="adj" fmla="val 2251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Shape 14">
            <a:extLst>
              <a:ext uri="{FF2B5EF4-FFF2-40B4-BE49-F238E27FC236}">
                <a16:creationId xmlns:a16="http://schemas.microsoft.com/office/drawing/2014/main" id="{99CD197A-6634-92AD-3E51-465B0A419822}"/>
              </a:ext>
            </a:extLst>
          </p:cNvPr>
          <p:cNvSpPr/>
          <p:nvPr/>
        </p:nvSpPr>
        <p:spPr>
          <a:xfrm>
            <a:off x="631941" y="6212018"/>
            <a:ext cx="523023" cy="289091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 15">
            <a:extLst>
              <a:ext uri="{FF2B5EF4-FFF2-40B4-BE49-F238E27FC236}">
                <a16:creationId xmlns:a16="http://schemas.microsoft.com/office/drawing/2014/main" id="{B57D7F41-1511-7FA7-44D4-715FC8426139}"/>
              </a:ext>
            </a:extLst>
          </p:cNvPr>
          <p:cNvSpPr/>
          <p:nvPr/>
        </p:nvSpPr>
        <p:spPr>
          <a:xfrm>
            <a:off x="719202" y="6263418"/>
            <a:ext cx="173138" cy="175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471830">
              <a:lnSpc>
                <a:spcPts val="1232"/>
              </a:lnSpc>
              <a:spcAft>
                <a:spcPts val="516"/>
              </a:spcAft>
            </a:pPr>
            <a:r>
              <a:rPr lang="en-US" kern="1200">
                <a:latin typeface="adonis-web" pitchFamily="34" charset="0"/>
                <a:ea typeface="adonis-web" pitchFamily="34" charset="-122"/>
                <a:cs typeface="+mn-cs"/>
              </a:rPr>
              <a:t>3</a:t>
            </a:r>
            <a:endParaRPr lang="en-US"/>
          </a:p>
        </p:txBody>
      </p:sp>
      <p:sp>
        <p:nvSpPr>
          <p:cNvPr id="54" name="Text 16">
            <a:extLst>
              <a:ext uri="{FF2B5EF4-FFF2-40B4-BE49-F238E27FC236}">
                <a16:creationId xmlns:a16="http://schemas.microsoft.com/office/drawing/2014/main" id="{7B71553B-0B1D-AF42-2389-01020A3B96CF}"/>
              </a:ext>
            </a:extLst>
          </p:cNvPr>
          <p:cNvSpPr/>
          <p:nvPr/>
        </p:nvSpPr>
        <p:spPr>
          <a:xfrm>
            <a:off x="1400358" y="6197537"/>
            <a:ext cx="2641521" cy="182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471830">
              <a:lnSpc>
                <a:spcPts val="1282"/>
              </a:lnSpc>
              <a:spcAft>
                <a:spcPts val="516"/>
              </a:spcAft>
            </a:pPr>
            <a:r>
              <a:rPr lang="en-US" b="1" kern="1200">
                <a:latin typeface="adonis-web" pitchFamily="34" charset="0"/>
                <a:ea typeface="adonis-web" pitchFamily="34" charset="-122"/>
                <a:cs typeface="+mn-cs"/>
              </a:rPr>
              <a:t>2024</a:t>
            </a:r>
            <a:endParaRPr lang="en-US" b="1"/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AF6C1134-0DD9-41A8-702A-E4EAD48B967C}"/>
              </a:ext>
            </a:extLst>
          </p:cNvPr>
          <p:cNvSpPr/>
          <p:nvPr/>
        </p:nvSpPr>
        <p:spPr>
          <a:xfrm>
            <a:off x="1400359" y="6431848"/>
            <a:ext cx="8538995" cy="38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471830">
              <a:lnSpc>
                <a:spcPts val="1354"/>
              </a:lnSpc>
              <a:spcAft>
                <a:spcPts val="516"/>
              </a:spcAft>
            </a:pPr>
            <a:r>
              <a:rPr lang="en-US" kern="1200" dirty="0">
                <a:latin typeface="adonis-web" pitchFamily="34" charset="0"/>
                <a:ea typeface="adonis-web" pitchFamily="34" charset="-122"/>
                <a:cs typeface="+mn-cs"/>
              </a:rPr>
              <a:t>Today, we're excited to share our SAMM implementation journey, including challenges, solutions, and benefits of this transformative initiative.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2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1335953" y="1715220"/>
            <a:ext cx="5978787" cy="6448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4274"/>
              </a:lnSpc>
              <a:spcAft>
                <a:spcPts val="600"/>
              </a:spcAft>
            </a:pPr>
            <a:r>
              <a:rPr lang="en-US" sz="4800" b="1" kern="120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+mn-cs"/>
              </a:rPr>
              <a:t>Defining SAMM Scopes</a:t>
            </a:r>
            <a:endParaRPr lang="en-US" sz="4800" b="1" dirty="0"/>
          </a:p>
        </p:txBody>
      </p:sp>
      <p:sp>
        <p:nvSpPr>
          <p:cNvPr id="6" name="Shape 2"/>
          <p:cNvSpPr/>
          <p:nvPr/>
        </p:nvSpPr>
        <p:spPr>
          <a:xfrm>
            <a:off x="1336413" y="3215831"/>
            <a:ext cx="3936500" cy="1665608"/>
          </a:xfrm>
          <a:prstGeom prst="roundRect">
            <a:avLst>
              <a:gd name="adj" fmla="val 63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535565" y="3414982"/>
            <a:ext cx="2188297" cy="273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2137"/>
              </a:lnSpc>
              <a:spcAft>
                <a:spcPts val="600"/>
              </a:spcAft>
            </a:pPr>
            <a:r>
              <a:rPr lang="en-US" sz="215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Scope Selection</a:t>
            </a:r>
            <a:endParaRPr lang="en-US" sz="2500" b="1" dirty="0"/>
          </a:p>
        </p:txBody>
      </p:sp>
      <p:sp>
        <p:nvSpPr>
          <p:cNvPr id="8" name="Text 4"/>
          <p:cNvSpPr/>
          <p:nvPr/>
        </p:nvSpPr>
        <p:spPr>
          <a:xfrm>
            <a:off x="1535565" y="3803999"/>
            <a:ext cx="3538196" cy="577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86384">
              <a:lnSpc>
                <a:spcPts val="2257"/>
              </a:lnSpc>
              <a:spcAft>
                <a:spcPts val="600"/>
              </a:spcAft>
            </a:pPr>
            <a:r>
              <a:rPr lang="en-US" sz="189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Business units (BUs) were chosen as scopes for assessment and improvement.</a:t>
            </a:r>
            <a:endParaRPr lang="en-US" sz="2200"/>
          </a:p>
        </p:txBody>
      </p:sp>
      <p:sp>
        <p:nvSpPr>
          <p:cNvPr id="9" name="Shape 5"/>
          <p:cNvSpPr/>
          <p:nvPr/>
        </p:nvSpPr>
        <p:spPr>
          <a:xfrm>
            <a:off x="5465461" y="3215831"/>
            <a:ext cx="3936500" cy="1665608"/>
          </a:xfrm>
          <a:prstGeom prst="roundRect">
            <a:avLst>
              <a:gd name="adj" fmla="val 63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664613" y="3414982"/>
            <a:ext cx="2733850" cy="273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2137"/>
              </a:lnSpc>
              <a:spcAft>
                <a:spcPts val="600"/>
              </a:spcAft>
            </a:pPr>
            <a:r>
              <a:rPr lang="en-US" sz="215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Simultaneous Implementation</a:t>
            </a:r>
            <a:endParaRPr lang="en-US" sz="2500" b="1" dirty="0"/>
          </a:p>
        </p:txBody>
      </p:sp>
      <p:sp>
        <p:nvSpPr>
          <p:cNvPr id="11" name="Text 7"/>
          <p:cNvSpPr/>
          <p:nvPr/>
        </p:nvSpPr>
        <p:spPr>
          <a:xfrm>
            <a:off x="5664613" y="3803999"/>
            <a:ext cx="3538196" cy="577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86384">
              <a:lnSpc>
                <a:spcPts val="2257"/>
              </a:lnSpc>
              <a:spcAft>
                <a:spcPts val="600"/>
              </a:spcAft>
            </a:pPr>
            <a:r>
              <a:rPr lang="en-US" sz="1892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SAMM was introduced across all BUs concurrently.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1336413" y="5445229"/>
            <a:ext cx="8065548" cy="1069151"/>
          </a:xfrm>
          <a:prstGeom prst="roundRect">
            <a:avLst>
              <a:gd name="adj" fmla="val 80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1535565" y="5644381"/>
            <a:ext cx="2188297" cy="273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2137"/>
              </a:lnSpc>
              <a:spcAft>
                <a:spcPts val="600"/>
              </a:spcAft>
            </a:pPr>
            <a:r>
              <a:rPr lang="en-US" sz="2150" b="1" kern="12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Regular Monitoring</a:t>
            </a:r>
            <a:endParaRPr lang="en-US" sz="2500" b="1" dirty="0"/>
          </a:p>
        </p:txBody>
      </p:sp>
      <p:sp>
        <p:nvSpPr>
          <p:cNvPr id="14" name="Text 10"/>
          <p:cNvSpPr/>
          <p:nvPr/>
        </p:nvSpPr>
        <p:spPr>
          <a:xfrm>
            <a:off x="1535565" y="6033397"/>
            <a:ext cx="7667244" cy="288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86384">
              <a:lnSpc>
                <a:spcPts val="2257"/>
              </a:lnSpc>
              <a:spcAft>
                <a:spcPts val="600"/>
              </a:spcAft>
            </a:pPr>
            <a:r>
              <a:rPr lang="en-US" sz="1892" kern="120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+mn-cs"/>
              </a:rPr>
              <a:t>SAMM became a standing agenda item in weekly security forums with BU leads.</a:t>
            </a:r>
            <a:endParaRPr lang="en-US" sz="22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81A139-FB1E-E1EE-76A2-86CC1F30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306" y="0"/>
            <a:ext cx="470217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21545EEA-A0CF-C949-A58D-D72B5D7D0433}" vid="{144A5805-93DB-6D4B-BBD0-283E15AB189E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18951</TotalTime>
  <Words>1039</Words>
  <Application>Microsoft Macintosh PowerPoint</Application>
  <PresentationFormat>Custom</PresentationFormat>
  <Paragraphs>186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adonis-web</vt:lpstr>
      <vt:lpstr>Aptos</vt:lpstr>
      <vt:lpstr>Aptos Display</vt:lpstr>
      <vt:lpstr>Arial</vt:lpstr>
      <vt:lpstr>Calibri</vt:lpstr>
      <vt:lpstr>Century Gothic</vt:lpstr>
      <vt:lpstr>Wingdings 3</vt:lpstr>
      <vt:lpstr>Custom Design</vt:lpstr>
      <vt:lpstr>Theme2</vt:lpstr>
      <vt:lpstr>1_Custom Design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Sharma, Sunny</cp:lastModifiedBy>
  <cp:revision>20</cp:revision>
  <dcterms:created xsi:type="dcterms:W3CDTF">2024-06-20T17:49:37Z</dcterms:created>
  <dcterms:modified xsi:type="dcterms:W3CDTF">2024-09-27T21:41:52Z</dcterms:modified>
</cp:coreProperties>
</file>